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3"/>
  </p:notesMasterIdLst>
  <p:sldIdLst>
    <p:sldId id="287" r:id="rId2"/>
    <p:sldId id="298" r:id="rId3"/>
    <p:sldId id="285" r:id="rId4"/>
    <p:sldId id="297" r:id="rId5"/>
    <p:sldId id="268" r:id="rId6"/>
    <p:sldId id="269" r:id="rId7"/>
    <p:sldId id="270" r:id="rId8"/>
    <p:sldId id="271" r:id="rId9"/>
    <p:sldId id="280" r:id="rId10"/>
    <p:sldId id="273" r:id="rId11"/>
    <p:sldId id="261" r:id="rId12"/>
    <p:sldId id="276" r:id="rId13"/>
    <p:sldId id="277" r:id="rId14"/>
    <p:sldId id="288" r:id="rId15"/>
    <p:sldId id="290" r:id="rId16"/>
    <p:sldId id="291" r:id="rId17"/>
    <p:sldId id="292" r:id="rId18"/>
    <p:sldId id="293" r:id="rId19"/>
    <p:sldId id="294" r:id="rId20"/>
    <p:sldId id="264" r:id="rId21"/>
    <p:sldId id="29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3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Stile medio 1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249" autoAdjust="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FA6E2-6D1F-4C60-8FDA-0F4616F068B4}" type="datetimeFigureOut">
              <a:rPr lang="it-IT" smtClean="0"/>
              <a:pPr/>
              <a:t>23/02/2022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54D3E-8D0E-47A4-8518-A0DD0753234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8913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F54D3E-8D0E-47A4-8518-A0DD0753234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3516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F54D3E-8D0E-47A4-8518-A0DD0753234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1527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F54D3E-8D0E-47A4-8518-A0DD0753234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0257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F54D3E-8D0E-47A4-8518-A0DD0753234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1793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F54D3E-8D0E-47A4-8518-A0DD0753234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4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F54D3E-8D0E-47A4-8518-A0DD0753234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5730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F54D3E-8D0E-47A4-8518-A0DD0753234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4771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t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"/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FB18DA7-4B03-418D-B3BD-BBCFEC117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253" y="171960"/>
            <a:ext cx="1044552" cy="102941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40E419F-A8D4-459A-B778-10BA51B5BB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30" r="7963"/>
          <a:stretch/>
        </p:blipFill>
        <p:spPr>
          <a:xfrm>
            <a:off x="2716696" y="171960"/>
            <a:ext cx="8004311" cy="1032832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6411DF0D-A5FA-4E22-B1EA-331FC8E31572}"/>
              </a:ext>
            </a:extLst>
          </p:cNvPr>
          <p:cNvSpPr txBox="1">
            <a:spLocks/>
          </p:cNvSpPr>
          <p:nvPr/>
        </p:nvSpPr>
        <p:spPr>
          <a:xfrm>
            <a:off x="1656057" y="1815220"/>
            <a:ext cx="8879886" cy="2133876"/>
          </a:xfrm>
          <a:prstGeom prst="rect">
            <a:avLst/>
          </a:prstGeom>
        </p:spPr>
        <p:txBody>
          <a:bodyPr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800" b="1" dirty="0" err="1"/>
              <a:t>Fiber</a:t>
            </a:r>
            <a:r>
              <a:rPr lang="it-IT" sz="4800" b="1" dirty="0"/>
              <a:t> composite </a:t>
            </a:r>
            <a:br>
              <a:rPr lang="it-IT" sz="4800" b="1" dirty="0"/>
            </a:br>
            <a:r>
              <a:rPr lang="it-IT" sz="4800" b="1" dirty="0" err="1"/>
              <a:t>geopolymers</a:t>
            </a:r>
            <a:r>
              <a:rPr lang="it-IT" sz="4800" b="1" dirty="0"/>
              <a:t> </a:t>
            </a:r>
            <a:r>
              <a:rPr lang="it-IT" sz="4800" b="1" dirty="0" err="1"/>
              <a:t>using</a:t>
            </a:r>
            <a:r>
              <a:rPr lang="it-IT" sz="4800" b="1" dirty="0"/>
              <a:t> Mt. Etna </a:t>
            </a:r>
            <a:r>
              <a:rPr lang="it-IT" sz="4800" b="1" dirty="0" err="1"/>
              <a:t>volcanic</a:t>
            </a:r>
            <a:r>
              <a:rPr lang="it-IT" sz="4800" b="1" dirty="0"/>
              <a:t> </a:t>
            </a:r>
            <a:r>
              <a:rPr lang="it-IT" sz="4800" b="1" dirty="0" err="1"/>
              <a:t>ash</a:t>
            </a:r>
            <a:r>
              <a:rPr lang="it-IT" sz="4800" b="1" dirty="0"/>
              <a:t> </a:t>
            </a:r>
            <a:r>
              <a:rPr lang="it-IT" sz="4800" b="1" dirty="0" err="1"/>
              <a:t>as</a:t>
            </a:r>
            <a:r>
              <a:rPr lang="it-IT" sz="4800" b="1" dirty="0"/>
              <a:t> precursor</a:t>
            </a:r>
          </a:p>
        </p:txBody>
      </p:sp>
      <p:sp>
        <p:nvSpPr>
          <p:cNvPr id="5" name="Sottotitolo 2">
            <a:extLst>
              <a:ext uri="{FF2B5EF4-FFF2-40B4-BE49-F238E27FC236}">
                <a16:creationId xmlns:a16="http://schemas.microsoft.com/office/drawing/2014/main" id="{74485F56-4835-4B9C-A7C6-9AE567D97A88}"/>
              </a:ext>
            </a:extLst>
          </p:cNvPr>
          <p:cNvSpPr txBox="1">
            <a:spLocks/>
          </p:cNvSpPr>
          <p:nvPr/>
        </p:nvSpPr>
        <p:spPr>
          <a:xfrm>
            <a:off x="7578382" y="6321566"/>
            <a:ext cx="4017270" cy="501472"/>
          </a:xfrm>
          <a:prstGeom prst="rect">
            <a:avLst/>
          </a:prstGeom>
        </p:spPr>
        <p:txBody>
          <a:bodyPr/>
          <a:lstStyle>
            <a:lvl1pPr marL="344488" indent="-344488" algn="l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95338" indent="-3381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58888" indent="-34448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709738" indent="-3381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642616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3108960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575304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404164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/>
              <a:t>Catania, 24-25 </a:t>
            </a:r>
            <a:r>
              <a:rPr lang="en-GB" dirty="0"/>
              <a:t>Februa</a:t>
            </a:r>
            <a:r>
              <a:rPr lang="it-IT" dirty="0" err="1"/>
              <a:t>ry</a:t>
            </a:r>
            <a:r>
              <a:rPr lang="it-IT" dirty="0"/>
              <a:t> 2022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8299F6A-BE48-45C7-92C5-F90F423054D1}"/>
              </a:ext>
            </a:extLst>
          </p:cNvPr>
          <p:cNvSpPr txBox="1"/>
          <p:nvPr/>
        </p:nvSpPr>
        <p:spPr>
          <a:xfrm>
            <a:off x="3464019" y="3962587"/>
            <a:ext cx="5263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Zafarana S.E</a:t>
            </a:r>
            <a:r>
              <a:rPr lang="it-IT" sz="2000" baseline="30000" dirty="0"/>
              <a:t>.*1,</a:t>
            </a:r>
            <a:r>
              <a:rPr lang="it-IT" sz="2000" dirty="0"/>
              <a:t> Mazzoleni P</a:t>
            </a:r>
            <a:r>
              <a:rPr lang="it-IT" sz="2000" baseline="30000" dirty="0"/>
              <a:t>.1,</a:t>
            </a:r>
            <a:r>
              <a:rPr lang="it-IT" sz="2000" dirty="0"/>
              <a:t> Occhipinti R.</a:t>
            </a:r>
            <a:r>
              <a:rPr lang="it-IT" sz="2000" baseline="30000" dirty="0"/>
              <a:t>1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5205510-AC83-4B2E-ABA2-0C2DBE4DDCBF}"/>
              </a:ext>
            </a:extLst>
          </p:cNvPr>
          <p:cNvSpPr txBox="1"/>
          <p:nvPr/>
        </p:nvSpPr>
        <p:spPr>
          <a:xfrm>
            <a:off x="2782957" y="4424875"/>
            <a:ext cx="6626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aseline="30000" dirty="0"/>
              <a:t>1</a:t>
            </a:r>
            <a:r>
              <a:rPr lang="it-IT" sz="1200" dirty="0"/>
              <a:t>Department of </a:t>
            </a:r>
            <a:r>
              <a:rPr lang="it-IT" sz="1200" dirty="0" err="1"/>
              <a:t>Biological</a:t>
            </a:r>
            <a:r>
              <a:rPr lang="it-IT" sz="1200" dirty="0"/>
              <a:t>, </a:t>
            </a:r>
            <a:r>
              <a:rPr lang="it-IT" sz="1200" dirty="0" err="1"/>
              <a:t>Geological</a:t>
            </a:r>
            <a:r>
              <a:rPr lang="it-IT" sz="1200" dirty="0"/>
              <a:t> and </a:t>
            </a:r>
            <a:r>
              <a:rPr lang="it-IT" sz="1200" dirty="0" err="1"/>
              <a:t>Environmental</a:t>
            </a:r>
            <a:r>
              <a:rPr lang="it-IT" sz="1200" dirty="0"/>
              <a:t> Sciences. University of Catania, </a:t>
            </a:r>
            <a:r>
              <a:rPr lang="it-IT" sz="1200" dirty="0" err="1"/>
              <a:t>Italy</a:t>
            </a:r>
            <a:endParaRPr lang="it-IT" sz="1200" baseline="300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C36B78A-6C6B-4D35-86F1-0BB48E52E5B6}"/>
              </a:ext>
            </a:extLst>
          </p:cNvPr>
          <p:cNvSpPr txBox="1"/>
          <p:nvPr/>
        </p:nvSpPr>
        <p:spPr>
          <a:xfrm>
            <a:off x="4137993" y="4701874"/>
            <a:ext cx="3916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*</a:t>
            </a:r>
            <a:r>
              <a:rPr lang="it-IT" sz="1200" dirty="0" err="1"/>
              <a:t>Corresponding</a:t>
            </a:r>
            <a:r>
              <a:rPr lang="it-IT" sz="1200" dirty="0"/>
              <a:t> </a:t>
            </a:r>
            <a:r>
              <a:rPr lang="it-IT" sz="1200" dirty="0" err="1"/>
              <a:t>author</a:t>
            </a:r>
            <a:r>
              <a:rPr lang="it-IT" sz="1200" dirty="0"/>
              <a:t>: sabrinazafarana3@gmail.com</a:t>
            </a:r>
          </a:p>
        </p:txBody>
      </p:sp>
    </p:spTree>
    <p:extLst>
      <p:ext uri="{BB962C8B-B14F-4D97-AF65-F5344CB8AC3E}">
        <p14:creationId xmlns:p14="http://schemas.microsoft.com/office/powerpoint/2010/main" val="3415415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FAADFB1-A9D8-4319-BAC8-6B3FD36BF2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7C5FC5-1BC6-470E-A163-7EE80D227E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316889-BCD7-49B5-89BD-4FC1D29FEF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E12F873-5B9B-482F-9FB3-6355C4F3B7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F245259-4364-4D53-AC48-3E893885AD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21298B9-4E27-4497-AE63-14A3B874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9475" y="808056"/>
            <a:ext cx="4203364" cy="1077229"/>
          </a:xfrm>
        </p:spPr>
        <p:txBody>
          <a:bodyPr>
            <a:normAutofit/>
          </a:bodyPr>
          <a:lstStyle/>
          <a:p>
            <a:pPr algn="l"/>
            <a:r>
              <a:rPr lang="it-IT" dirty="0"/>
              <a:t>Testing </a:t>
            </a:r>
            <a:r>
              <a:rPr lang="it-IT" dirty="0" err="1"/>
              <a:t>methods</a:t>
            </a:r>
            <a:endParaRPr lang="it-IT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B9C7619-9AF0-4D6F-B2E3-21032A5C3A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49BF67-C54E-4D1C-B430-1E6CF2852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8432" y="2052117"/>
            <a:ext cx="4895556" cy="254638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it-IT" dirty="0"/>
              <a:t>In order to compute the area, base and the </a:t>
            </a:r>
            <a:r>
              <a:rPr lang="it-IT" dirty="0" err="1"/>
              <a:t>height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measured</a:t>
            </a:r>
            <a:r>
              <a:rPr lang="it-IT" dirty="0"/>
              <a:t> in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directions</a:t>
            </a:r>
            <a:r>
              <a:rPr lang="it-IT" dirty="0"/>
              <a:t>. The </a:t>
            </a:r>
            <a:r>
              <a:rPr lang="it-IT" dirty="0" err="1"/>
              <a:t>mean</a:t>
            </a:r>
            <a:r>
              <a:rPr lang="it-IT" dirty="0"/>
              <a:t> </a:t>
            </a:r>
            <a:r>
              <a:rPr lang="it-IT" dirty="0" err="1"/>
              <a:t>value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in </a:t>
            </a:r>
            <a:r>
              <a:rPr lang="it-IT" dirty="0" err="1"/>
              <a:t>calculations</a:t>
            </a:r>
            <a:r>
              <a:rPr lang="it-IT" dirty="0"/>
              <a:t>. </a:t>
            </a:r>
            <a:endParaRPr lang="it-IT" sz="11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FBE0AC-23B1-4352-95D2-C71EB6D15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7EDC9288-54DC-418C-98AD-E59E5F7A15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176" t="43077" r="10514" b="34564"/>
          <a:stretch/>
        </p:blipFill>
        <p:spPr>
          <a:xfrm>
            <a:off x="1852872" y="804228"/>
            <a:ext cx="3300717" cy="2152357"/>
          </a:xfrm>
          <a:prstGeom prst="rect">
            <a:avLst/>
          </a:prstGeom>
        </p:spPr>
      </p:pic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D887572E-ABBD-475A-AD0A-FE8EDC0CDC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363" t="41921" r="13314" b="34078"/>
          <a:stretch/>
        </p:blipFill>
        <p:spPr>
          <a:xfrm>
            <a:off x="1831041" y="3458225"/>
            <a:ext cx="3302622" cy="22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69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FAADFB1-A9D8-4319-BAC8-6B3FD36BF2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7C5FC5-1BC6-470E-A163-7EE80D227E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316889-BCD7-49B5-89BD-4FC1D29FEF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E12F873-5B9B-482F-9FB3-6355C4F3B7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F245259-4364-4D53-AC48-3E893885AD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21298B9-4E27-4497-AE63-14A3B874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9475" y="808056"/>
            <a:ext cx="4203364" cy="1077229"/>
          </a:xfrm>
        </p:spPr>
        <p:txBody>
          <a:bodyPr>
            <a:normAutofit/>
          </a:bodyPr>
          <a:lstStyle/>
          <a:p>
            <a:pPr algn="l"/>
            <a:r>
              <a:rPr lang="it-IT" dirty="0"/>
              <a:t>Testing </a:t>
            </a:r>
            <a:r>
              <a:rPr lang="it-IT" dirty="0" err="1"/>
              <a:t>methods</a:t>
            </a:r>
            <a:endParaRPr lang="it-IT" dirty="0"/>
          </a:p>
        </p:txBody>
      </p:sp>
      <p:pic>
        <p:nvPicPr>
          <p:cNvPr id="5" name="Immagine 4" descr="Immagine che contiene parete, interni, apparecchio&#10;&#10;Descrizione generata automaticamente">
            <a:extLst>
              <a:ext uri="{FF2B5EF4-FFF2-40B4-BE49-F238E27FC236}">
                <a16:creationId xmlns:a16="http://schemas.microsoft.com/office/drawing/2014/main" id="{B7C1B16C-3FC9-421C-9083-E173B5398C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38" r="10650"/>
          <a:stretch/>
        </p:blipFill>
        <p:spPr>
          <a:xfrm>
            <a:off x="1005401" y="227"/>
            <a:ext cx="4424045" cy="685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B9C7619-9AF0-4D6F-B2E3-21032A5C3A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49BF67-C54E-4D1C-B430-1E6CF2852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8432" y="2052117"/>
            <a:ext cx="4895556" cy="254638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it-IT" dirty="0" err="1"/>
              <a:t>Flexural</a:t>
            </a:r>
            <a:r>
              <a:rPr lang="it-IT" dirty="0"/>
              <a:t> </a:t>
            </a:r>
            <a:r>
              <a:rPr lang="it-IT" dirty="0" err="1"/>
              <a:t>strength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</a:t>
            </a:r>
            <a:r>
              <a:rPr lang="en-US" dirty="0"/>
              <a:t>in order to compare the mechanical properties of geopolymer composites both with and without fibers</a:t>
            </a:r>
            <a:endParaRPr lang="it-IT" dirty="0"/>
          </a:p>
          <a:p>
            <a:pPr marL="0" indent="0">
              <a:lnSpc>
                <a:spcPct val="110000"/>
              </a:lnSpc>
              <a:buNone/>
            </a:pPr>
            <a:r>
              <a:rPr lang="it-IT" sz="1100" dirty="0"/>
              <a:t>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FBE0AC-23B1-4352-95D2-C71EB6D15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75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FAADFB1-A9D8-4319-BAC8-6B3FD36BF2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7C5FC5-1BC6-470E-A163-7EE80D227E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316889-BCD7-49B5-89BD-4FC1D29FEF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E12F873-5B9B-482F-9FB3-6355C4F3B7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F245259-4364-4D53-AC48-3E893885AD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21298B9-4E27-4497-AE63-14A3B874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5572" y="398979"/>
            <a:ext cx="1740856" cy="1077229"/>
          </a:xfrm>
        </p:spPr>
        <p:txBody>
          <a:bodyPr>
            <a:normAutofit/>
          </a:bodyPr>
          <a:lstStyle/>
          <a:p>
            <a:pPr algn="l"/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B9C7619-9AF0-4D6F-B2E3-21032A5C3A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FBE0AC-23B1-4352-95D2-C71EB6D15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1C5A77E4-351C-4DA5-95A5-59D689F8851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302" t="29128" r="18278" b="22256"/>
          <a:stretch/>
        </p:blipFill>
        <p:spPr>
          <a:xfrm rot="10800000">
            <a:off x="1087362" y="1873308"/>
            <a:ext cx="3285774" cy="275104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B0F1094-B9A2-4F9F-BF7A-1A29DD5DE057}"/>
              </a:ext>
            </a:extLst>
          </p:cNvPr>
          <p:cNvSpPr txBox="1"/>
          <p:nvPr/>
        </p:nvSpPr>
        <p:spPr>
          <a:xfrm>
            <a:off x="1463040" y="5268719"/>
            <a:ext cx="9537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Samples F1, F2 and F3 after </a:t>
            </a:r>
            <a:r>
              <a:rPr lang="it-IT" dirty="0" err="1"/>
              <a:t>flexural</a:t>
            </a:r>
            <a:r>
              <a:rPr lang="it-IT" dirty="0"/>
              <a:t> </a:t>
            </a:r>
            <a:r>
              <a:rPr lang="it-IT" dirty="0" err="1"/>
              <a:t>strength</a:t>
            </a:r>
            <a:r>
              <a:rPr lang="it-IT" dirty="0"/>
              <a:t> </a:t>
            </a:r>
            <a:r>
              <a:rPr lang="it-IT" dirty="0" err="1"/>
              <a:t>testing</a:t>
            </a:r>
            <a:r>
              <a:rPr lang="it-IT" dirty="0"/>
              <a:t>. </a:t>
            </a:r>
          </a:p>
          <a:p>
            <a:pPr algn="ctr"/>
            <a:r>
              <a:rPr lang="it-IT" dirty="0"/>
              <a:t>The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sides</a:t>
            </a:r>
            <a:r>
              <a:rPr lang="it-IT" dirty="0"/>
              <a:t> </a:t>
            </a:r>
            <a:r>
              <a:rPr lang="it-IT" dirty="0" err="1"/>
              <a:t>of</a:t>
            </a:r>
            <a:r>
              <a:rPr lang="it-IT" dirty="0"/>
              <a:t> the </a:t>
            </a:r>
            <a:r>
              <a:rPr lang="it-IT" dirty="0" err="1"/>
              <a:t>samples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kept</a:t>
            </a:r>
            <a:r>
              <a:rPr lang="it-IT" dirty="0"/>
              <a:t> </a:t>
            </a:r>
            <a:r>
              <a:rPr lang="it-IT" dirty="0" err="1"/>
              <a:t>together</a:t>
            </a:r>
            <a:r>
              <a:rPr lang="it-IT" dirty="0"/>
              <a:t> </a:t>
            </a:r>
            <a:r>
              <a:rPr lang="it-IT" dirty="0" err="1"/>
              <a:t>by</a:t>
            </a:r>
            <a:r>
              <a:rPr lang="it-IT" dirty="0"/>
              <a:t> the </a:t>
            </a:r>
            <a:r>
              <a:rPr lang="it-IT" dirty="0" err="1"/>
              <a:t>fibers</a:t>
            </a:r>
            <a:r>
              <a:rPr lang="it-IT" dirty="0"/>
              <a:t>. </a:t>
            </a:r>
          </a:p>
        </p:txBody>
      </p:sp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31C08F4F-5827-4D98-B338-30FCE6E48D6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490" t="23385" r="20685" b="27489"/>
          <a:stretch/>
        </p:blipFill>
        <p:spPr>
          <a:xfrm rot="10800000">
            <a:off x="4684188" y="1861333"/>
            <a:ext cx="3058692" cy="2751043"/>
          </a:xfrm>
          <a:prstGeom prst="rect">
            <a:avLst/>
          </a:prstGeom>
        </p:spPr>
      </p:pic>
      <p:pic>
        <p:nvPicPr>
          <p:cNvPr id="13" name="Immagine 12" descr="Immagine che contiene testo&#10;&#10;Descrizione generata automaticamente">
            <a:extLst>
              <a:ext uri="{FF2B5EF4-FFF2-40B4-BE49-F238E27FC236}">
                <a16:creationId xmlns:a16="http://schemas.microsoft.com/office/drawing/2014/main" id="{716A3B02-CADE-482B-BEFF-31E27C241AC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507" t="30347" r="22723" b="23692"/>
          <a:stretch/>
        </p:blipFill>
        <p:spPr>
          <a:xfrm rot="10800000">
            <a:off x="8019840" y="1857815"/>
            <a:ext cx="3266887" cy="275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88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FAADFB1-A9D8-4319-BAC8-6B3FD36BF2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7C5FC5-1BC6-470E-A163-7EE80D227E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316889-BCD7-49B5-89BD-4FC1D29FEF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E12F873-5B9B-482F-9FB3-6355C4F3B7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F245259-4364-4D53-AC48-3E893885AD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21298B9-4E27-4497-AE63-14A3B874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3373" y="516509"/>
            <a:ext cx="1845255" cy="1077229"/>
          </a:xfrm>
        </p:spPr>
        <p:txBody>
          <a:bodyPr>
            <a:normAutofit/>
          </a:bodyPr>
          <a:lstStyle/>
          <a:p>
            <a:pPr algn="l"/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B9C7619-9AF0-4D6F-B2E3-21032A5C3A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FBE0AC-23B1-4352-95D2-C71EB6D15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1D2D7C3-FBAA-4212-A730-411754B81E74}"/>
              </a:ext>
            </a:extLst>
          </p:cNvPr>
          <p:cNvSpPr txBox="1"/>
          <p:nvPr/>
        </p:nvSpPr>
        <p:spPr>
          <a:xfrm>
            <a:off x="3038625" y="5282787"/>
            <a:ext cx="6330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Samples G1, G2 and G3 after </a:t>
            </a:r>
            <a:r>
              <a:rPr lang="it-IT" dirty="0" err="1"/>
              <a:t>flexural</a:t>
            </a:r>
            <a:r>
              <a:rPr lang="it-IT" dirty="0"/>
              <a:t> </a:t>
            </a:r>
            <a:r>
              <a:rPr lang="it-IT" dirty="0" err="1"/>
              <a:t>strength</a:t>
            </a:r>
            <a:r>
              <a:rPr lang="it-IT" dirty="0"/>
              <a:t> </a:t>
            </a:r>
            <a:r>
              <a:rPr lang="it-IT" dirty="0" err="1"/>
              <a:t>testing</a:t>
            </a:r>
            <a:r>
              <a:rPr lang="it-IT" dirty="0"/>
              <a:t>.</a:t>
            </a:r>
          </a:p>
          <a:p>
            <a:pPr algn="ctr"/>
            <a:r>
              <a:rPr lang="it-IT" dirty="0" err="1"/>
              <a:t>Fibers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too</a:t>
            </a:r>
            <a:r>
              <a:rPr lang="it-IT" dirty="0"/>
              <a:t> short </a:t>
            </a:r>
            <a:r>
              <a:rPr lang="it-IT" dirty="0" err="1"/>
              <a:t>to</a:t>
            </a:r>
            <a:r>
              <a:rPr lang="it-IT" dirty="0"/>
              <a:t> </a:t>
            </a:r>
            <a:r>
              <a:rPr lang="it-IT" dirty="0" err="1"/>
              <a:t>keep</a:t>
            </a:r>
            <a:r>
              <a:rPr lang="it-IT" dirty="0"/>
              <a:t> </a:t>
            </a:r>
            <a:r>
              <a:rPr lang="it-IT" dirty="0" err="1"/>
              <a:t>together</a:t>
            </a:r>
            <a:r>
              <a:rPr lang="it-IT" dirty="0"/>
              <a:t> the sample.</a:t>
            </a:r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FC28BEB8-117C-40B5-9D78-C5FACC7D2D0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111" t="25436" r="20056" b="24102"/>
          <a:stretch/>
        </p:blipFill>
        <p:spPr>
          <a:xfrm rot="10800000">
            <a:off x="1121574" y="1852748"/>
            <a:ext cx="2974066" cy="2747386"/>
          </a:xfrm>
          <a:prstGeom prst="rect">
            <a:avLst/>
          </a:prstGeom>
        </p:spPr>
      </p:pic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2542C6B3-22FD-4FD4-9A67-265C6C77964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507" t="30697" r="18364" b="21163"/>
          <a:stretch/>
        </p:blipFill>
        <p:spPr>
          <a:xfrm rot="10800000">
            <a:off x="4415228" y="1852750"/>
            <a:ext cx="3301283" cy="2747384"/>
          </a:xfrm>
          <a:prstGeom prst="rect">
            <a:avLst/>
          </a:prstGeom>
        </p:spPr>
      </p:pic>
      <p:pic>
        <p:nvPicPr>
          <p:cNvPr id="9" name="Immagine 8" descr="Immagine che contiene testo&#10;&#10;Descrizione generata automaticamente">
            <a:extLst>
              <a:ext uri="{FF2B5EF4-FFF2-40B4-BE49-F238E27FC236}">
                <a16:creationId xmlns:a16="http://schemas.microsoft.com/office/drawing/2014/main" id="{D13EC91E-7482-4E67-82AC-A88C27504A9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875" t="29352" r="16176" b="23282"/>
          <a:stretch/>
        </p:blipFill>
        <p:spPr>
          <a:xfrm rot="10800000">
            <a:off x="7951221" y="1852748"/>
            <a:ext cx="3390938" cy="274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2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26">
            <a:extLst>
              <a:ext uri="{FF2B5EF4-FFF2-40B4-BE49-F238E27FC236}">
                <a16:creationId xmlns:a16="http://schemas.microsoft.com/office/drawing/2014/main" id="{01AF5FBB-9FDC-4D75-9DD6-DAF01ED197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56" name="Picture 28">
            <a:extLst>
              <a:ext uri="{FF2B5EF4-FFF2-40B4-BE49-F238E27FC236}">
                <a16:creationId xmlns:a16="http://schemas.microsoft.com/office/drawing/2014/main" id="{933BBBE6-F4CF-483E-BA74-B51421B4D9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57" name="Rectangle 30">
            <a:extLst>
              <a:ext uri="{FF2B5EF4-FFF2-40B4-BE49-F238E27FC236}">
                <a16:creationId xmlns:a16="http://schemas.microsoft.com/office/drawing/2014/main" id="{4C790028-99AE-4AE4-8269-9913E2D50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" name="Rectangle 32">
            <a:extLst>
              <a:ext uri="{FF2B5EF4-FFF2-40B4-BE49-F238E27FC236}">
                <a16:creationId xmlns:a16="http://schemas.microsoft.com/office/drawing/2014/main" id="{06936A2A-FE08-4EE0-A409-3EF3FA244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" name="Rectangle 34">
            <a:extLst>
              <a:ext uri="{FF2B5EF4-FFF2-40B4-BE49-F238E27FC236}">
                <a16:creationId xmlns:a16="http://schemas.microsoft.com/office/drawing/2014/main" id="{BAF0407B-48CB-4C05-B0D7-7A69A0D40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" name="Rectangle 36">
            <a:extLst>
              <a:ext uri="{FF2B5EF4-FFF2-40B4-BE49-F238E27FC236}">
                <a16:creationId xmlns:a16="http://schemas.microsoft.com/office/drawing/2014/main" id="{ADC50C3D-0DA0-4914-B5B4-D1819CC69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" name="TextBox 38">
            <a:extLst>
              <a:ext uri="{FF2B5EF4-FFF2-40B4-BE49-F238E27FC236}">
                <a16:creationId xmlns:a16="http://schemas.microsoft.com/office/drawing/2014/main" id="{8CF9E583-1A92-4144-B4FA-81D98317F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62" name="Rectangle 40">
            <a:extLst>
              <a:ext uri="{FF2B5EF4-FFF2-40B4-BE49-F238E27FC236}">
                <a16:creationId xmlns:a16="http://schemas.microsoft.com/office/drawing/2014/main" id="{55980737-1E33-40A8-819D-C20C41E4F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42">
            <a:extLst>
              <a:ext uri="{FF2B5EF4-FFF2-40B4-BE49-F238E27FC236}">
                <a16:creationId xmlns:a16="http://schemas.microsoft.com/office/drawing/2014/main" id="{6ABBD51A-FA48-44B8-B184-A40D7F134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64" name="Picture 44">
            <a:extLst>
              <a:ext uri="{FF2B5EF4-FFF2-40B4-BE49-F238E27FC236}">
                <a16:creationId xmlns:a16="http://schemas.microsoft.com/office/drawing/2014/main" id="{510188A9-F0D9-4FE9-85DC-217914527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65" name="Rectangle 46">
            <a:extLst>
              <a:ext uri="{FF2B5EF4-FFF2-40B4-BE49-F238E27FC236}">
                <a16:creationId xmlns:a16="http://schemas.microsoft.com/office/drawing/2014/main" id="{32927575-BD84-44B6-BE49-E0C7EDD0E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48">
            <a:extLst>
              <a:ext uri="{FF2B5EF4-FFF2-40B4-BE49-F238E27FC236}">
                <a16:creationId xmlns:a16="http://schemas.microsoft.com/office/drawing/2014/main" id="{73FDF09A-B960-49F4-BAEB-DA397BDCD4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50">
            <a:extLst>
              <a:ext uri="{FF2B5EF4-FFF2-40B4-BE49-F238E27FC236}">
                <a16:creationId xmlns:a16="http://schemas.microsoft.com/office/drawing/2014/main" id="{791BE6C0-4118-460B-90C2-160041247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52">
            <a:extLst>
              <a:ext uri="{FF2B5EF4-FFF2-40B4-BE49-F238E27FC236}">
                <a16:creationId xmlns:a16="http://schemas.microsoft.com/office/drawing/2014/main" id="{15B5C763-A6E8-4D31-B139-30D083B82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95498DF4-07B6-47BB-A2C9-3B51D0DAA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319819"/>
            <a:ext cx="7958331" cy="609927"/>
          </a:xfrm>
        </p:spPr>
        <p:txBody>
          <a:bodyPr/>
          <a:lstStyle/>
          <a:p>
            <a:r>
              <a:rPr lang="it-IT" dirty="0" err="1"/>
              <a:t>Results</a:t>
            </a:r>
            <a:r>
              <a:rPr lang="it-IT" dirty="0"/>
              <a:t> and </a:t>
            </a:r>
            <a:r>
              <a:rPr lang="it-IT" dirty="0" err="1"/>
              <a:t>comparison</a:t>
            </a:r>
            <a:r>
              <a:rPr lang="it-IT" dirty="0"/>
              <a:t> with literature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BC22B8E3-F269-42E6-A08A-F4CAACA41144}"/>
              </a:ext>
            </a:extLst>
          </p:cNvPr>
          <p:cNvSpPr txBox="1"/>
          <p:nvPr/>
        </p:nvSpPr>
        <p:spPr>
          <a:xfrm>
            <a:off x="1306567" y="6244587"/>
            <a:ext cx="95123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/>
              <a:t>Korniejenko</a:t>
            </a:r>
            <a:r>
              <a:rPr lang="it-IT" sz="1600" dirty="0"/>
              <a:t> et al. «</a:t>
            </a:r>
            <a:r>
              <a:rPr lang="it-IT" sz="1600" dirty="0" err="1"/>
              <a:t>Mechanical</a:t>
            </a:r>
            <a:r>
              <a:rPr lang="it-IT" sz="1600" dirty="0"/>
              <a:t> </a:t>
            </a:r>
            <a:r>
              <a:rPr lang="it-IT" sz="1600" dirty="0" err="1"/>
              <a:t>properties</a:t>
            </a:r>
            <a:r>
              <a:rPr lang="it-IT" sz="1600" dirty="0"/>
              <a:t> of </a:t>
            </a:r>
            <a:r>
              <a:rPr lang="it-IT" sz="1600" dirty="0" err="1"/>
              <a:t>geopolymer</a:t>
            </a:r>
            <a:r>
              <a:rPr lang="it-IT" sz="1600" dirty="0"/>
              <a:t> </a:t>
            </a:r>
            <a:r>
              <a:rPr lang="it-IT" sz="1600" dirty="0" err="1"/>
              <a:t>composites</a:t>
            </a:r>
            <a:r>
              <a:rPr lang="it-IT" sz="1600" dirty="0"/>
              <a:t> </a:t>
            </a:r>
            <a:r>
              <a:rPr lang="it-IT" sz="1600" dirty="0" err="1"/>
              <a:t>reinforced</a:t>
            </a:r>
            <a:r>
              <a:rPr lang="it-IT" sz="1600" dirty="0"/>
              <a:t> with </a:t>
            </a:r>
            <a:r>
              <a:rPr lang="it-IT" sz="1600" dirty="0" err="1"/>
              <a:t>natural</a:t>
            </a:r>
            <a:r>
              <a:rPr lang="it-IT" sz="1600" dirty="0"/>
              <a:t> </a:t>
            </a:r>
            <a:r>
              <a:rPr lang="it-IT" sz="1600" dirty="0" err="1"/>
              <a:t>fibers</a:t>
            </a:r>
            <a:r>
              <a:rPr lang="it-IT" sz="1600" dirty="0"/>
              <a:t>»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68DC1FF4-24C0-4468-9832-ACC7E42BD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596532"/>
              </p:ext>
            </p:extLst>
          </p:nvPr>
        </p:nvGraphicFramePr>
        <p:xfrm>
          <a:off x="1306567" y="1644650"/>
          <a:ext cx="9690739" cy="1353862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4535665">
                  <a:extLst>
                    <a:ext uri="{9D8B030D-6E8A-4147-A177-3AD203B41FA5}">
                      <a16:colId xmlns:a16="http://schemas.microsoft.com/office/drawing/2014/main" val="1958542451"/>
                    </a:ext>
                  </a:extLst>
                </a:gridCol>
                <a:gridCol w="1558511">
                  <a:extLst>
                    <a:ext uri="{9D8B030D-6E8A-4147-A177-3AD203B41FA5}">
                      <a16:colId xmlns:a16="http://schemas.microsoft.com/office/drawing/2014/main" val="2035628693"/>
                    </a:ext>
                  </a:extLst>
                </a:gridCol>
                <a:gridCol w="3596563">
                  <a:extLst>
                    <a:ext uri="{9D8B030D-6E8A-4147-A177-3AD203B41FA5}">
                      <a16:colId xmlns:a16="http://schemas.microsoft.com/office/drawing/2014/main" val="3287571455"/>
                    </a:ext>
                  </a:extLst>
                </a:gridCol>
              </a:tblGrid>
              <a:tr h="68911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Sample 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MPa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Standard deviation of recorded values of strength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4618017"/>
                  </a:ext>
                </a:extLst>
              </a:tr>
              <a:tr h="33237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Geopolymer with thick prickly pear fibers (1%)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5.63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15331717"/>
                  </a:ext>
                </a:extLst>
              </a:tr>
              <a:tr h="33237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Geopolymer with thin prickly pear fibers (1%)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0.60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3092378"/>
                  </a:ext>
                </a:extLst>
              </a:tr>
            </a:tbl>
          </a:graphicData>
        </a:graphic>
      </p:graphicFrame>
      <p:graphicFrame>
        <p:nvGraphicFramePr>
          <p:cNvPr id="28" name="Tabella 27">
            <a:extLst>
              <a:ext uri="{FF2B5EF4-FFF2-40B4-BE49-F238E27FC236}">
                <a16:creationId xmlns:a16="http://schemas.microsoft.com/office/drawing/2014/main" id="{F921C207-8999-48E1-80DD-F964C96290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899813"/>
              </p:ext>
            </p:extLst>
          </p:nvPr>
        </p:nvGraphicFramePr>
        <p:xfrm>
          <a:off x="1306567" y="3280450"/>
          <a:ext cx="9690739" cy="1661860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4535665">
                  <a:extLst>
                    <a:ext uri="{9D8B030D-6E8A-4147-A177-3AD203B41FA5}">
                      <a16:colId xmlns:a16="http://schemas.microsoft.com/office/drawing/2014/main" val="1958542451"/>
                    </a:ext>
                  </a:extLst>
                </a:gridCol>
                <a:gridCol w="1558511">
                  <a:extLst>
                    <a:ext uri="{9D8B030D-6E8A-4147-A177-3AD203B41FA5}">
                      <a16:colId xmlns:a16="http://schemas.microsoft.com/office/drawing/2014/main" val="2035628693"/>
                    </a:ext>
                  </a:extLst>
                </a:gridCol>
                <a:gridCol w="3596563">
                  <a:extLst>
                    <a:ext uri="{9D8B030D-6E8A-4147-A177-3AD203B41FA5}">
                      <a16:colId xmlns:a16="http://schemas.microsoft.com/office/drawing/2014/main" val="3287571455"/>
                    </a:ext>
                  </a:extLst>
                </a:gridCol>
              </a:tblGrid>
              <a:tr h="33237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Geopolymer</a:t>
                      </a:r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(</a:t>
                      </a:r>
                      <a:r>
                        <a:rPr lang="it-IT" sz="16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matrix</a:t>
                      </a:r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5.55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0.72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15331717"/>
                  </a:ext>
                </a:extLst>
              </a:tr>
              <a:tr h="3323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Geopolymer with coir fibers (1%)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5.25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>
                          <a:solidFill>
                            <a:schemeClr val="bg1"/>
                          </a:solidFill>
                          <a:effectLst/>
                        </a:rPr>
                        <a:t>0.57</a:t>
                      </a:r>
                      <a:endParaRPr lang="it-IT" sz="16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3092378"/>
                  </a:ext>
                </a:extLst>
              </a:tr>
              <a:tr h="3323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Geopolymer with cotton fibers (1%)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5.85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0.78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31394909"/>
                  </a:ext>
                </a:extLst>
              </a:tr>
              <a:tr h="3323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u="none" strike="noStrike">
                          <a:solidFill>
                            <a:schemeClr val="bg1"/>
                          </a:solidFill>
                          <a:effectLst/>
                        </a:rPr>
                        <a:t>Geopolymer with raffia fibers (1%)</a:t>
                      </a:r>
                      <a:endParaRPr lang="en-US" sz="16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3.05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0.35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96740176"/>
                  </a:ext>
                </a:extLst>
              </a:tr>
              <a:tr h="3323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Geopolymer with sisal fibers (1%)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5.90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0.14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3310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39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EB82DCB-3BE6-435E-AF03-DE336799D47D}"/>
              </a:ext>
            </a:extLst>
          </p:cNvPr>
          <p:cNvSpPr txBox="1"/>
          <p:nvPr/>
        </p:nvSpPr>
        <p:spPr>
          <a:xfrm>
            <a:off x="4424150" y="464018"/>
            <a:ext cx="334370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400" dirty="0"/>
              <a:t>SEM ANALYSIS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D452A16-6E37-40CB-8B5E-D265BAAF7E5B}"/>
              </a:ext>
            </a:extLst>
          </p:cNvPr>
          <p:cNvSpPr txBox="1"/>
          <p:nvPr/>
        </p:nvSpPr>
        <p:spPr>
          <a:xfrm>
            <a:off x="1241945" y="1148337"/>
            <a:ext cx="2674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Thick</a:t>
            </a:r>
            <a:r>
              <a:rPr lang="it-IT" dirty="0"/>
              <a:t> </a:t>
            </a:r>
            <a:r>
              <a:rPr lang="it-IT" dirty="0" err="1"/>
              <a:t>fibers</a:t>
            </a:r>
            <a:endParaRPr lang="it-IT" dirty="0"/>
          </a:p>
        </p:txBody>
      </p:sp>
      <p:pic>
        <p:nvPicPr>
          <p:cNvPr id="13" name="Immagine 12" descr="Immagine che contiene testo, vecchio&#10;&#10;Descrizione generata automaticamente">
            <a:extLst>
              <a:ext uri="{FF2B5EF4-FFF2-40B4-BE49-F238E27FC236}">
                <a16:creationId xmlns:a16="http://schemas.microsoft.com/office/drawing/2014/main" id="{9FF33B6E-535E-471E-9190-412F039E3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347" y="1670998"/>
            <a:ext cx="4974356" cy="4197113"/>
          </a:xfrm>
          <a:prstGeom prst="rect">
            <a:avLst/>
          </a:prstGeom>
        </p:spPr>
      </p:pic>
      <p:pic>
        <p:nvPicPr>
          <p:cNvPr id="15" name="Immagine 14" descr="Immagine che contiene testo, esterni&#10;&#10;Descrizione generata automaticamente">
            <a:extLst>
              <a:ext uri="{FF2B5EF4-FFF2-40B4-BE49-F238E27FC236}">
                <a16:creationId xmlns:a16="http://schemas.microsoft.com/office/drawing/2014/main" id="{AC698C2C-DB51-4CB6-AEFC-CEBBD4D24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221" y="1670998"/>
            <a:ext cx="4974356" cy="419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356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EB82DCB-3BE6-435E-AF03-DE336799D47D}"/>
              </a:ext>
            </a:extLst>
          </p:cNvPr>
          <p:cNvSpPr txBox="1"/>
          <p:nvPr/>
        </p:nvSpPr>
        <p:spPr>
          <a:xfrm>
            <a:off x="3808962" y="464018"/>
            <a:ext cx="45740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400" dirty="0"/>
              <a:t>SEM- EDS ANALYSIS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D452A16-6E37-40CB-8B5E-D265BAAF7E5B}"/>
              </a:ext>
            </a:extLst>
          </p:cNvPr>
          <p:cNvSpPr txBox="1"/>
          <p:nvPr/>
        </p:nvSpPr>
        <p:spPr>
          <a:xfrm>
            <a:off x="1241945" y="1148337"/>
            <a:ext cx="2674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Thick</a:t>
            </a:r>
            <a:r>
              <a:rPr lang="it-IT" dirty="0"/>
              <a:t> </a:t>
            </a:r>
            <a:r>
              <a:rPr lang="it-IT" dirty="0" err="1"/>
              <a:t>fibers</a:t>
            </a:r>
            <a:endParaRPr lang="it-IT" dirty="0"/>
          </a:p>
        </p:txBody>
      </p:sp>
      <p:pic>
        <p:nvPicPr>
          <p:cNvPr id="6" name="Immagine 5" descr="Immagine che contiene testo, esterni, roccia&#10;&#10;Descrizione generata automaticamente">
            <a:extLst>
              <a:ext uri="{FF2B5EF4-FFF2-40B4-BE49-F238E27FC236}">
                <a16:creationId xmlns:a16="http://schemas.microsoft.com/office/drawing/2014/main" id="{24AAE386-BFEC-40C2-9034-41221374C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195" y="1595290"/>
            <a:ext cx="5281678" cy="4456416"/>
          </a:xfrm>
          <a:prstGeom prst="rect">
            <a:avLst/>
          </a:prstGeom>
        </p:spPr>
      </p:pic>
      <p:pic>
        <p:nvPicPr>
          <p:cNvPr id="8" name="Immagine 7" descr="Immagine che contiene testo, roccia, vicino&#10;&#10;Descrizione generata automaticamente">
            <a:extLst>
              <a:ext uri="{FF2B5EF4-FFF2-40B4-BE49-F238E27FC236}">
                <a16:creationId xmlns:a16="http://schemas.microsoft.com/office/drawing/2014/main" id="{2432B6E8-E413-4224-A62A-3132E9ABE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3195" y="1595290"/>
            <a:ext cx="5281678" cy="4456416"/>
          </a:xfrm>
          <a:prstGeom prst="rect">
            <a:avLst/>
          </a:prstGeom>
        </p:spPr>
      </p:pic>
      <p:sp>
        <p:nvSpPr>
          <p:cNvPr id="11" name="Segno di addizione 10">
            <a:extLst>
              <a:ext uri="{FF2B5EF4-FFF2-40B4-BE49-F238E27FC236}">
                <a16:creationId xmlns:a16="http://schemas.microsoft.com/office/drawing/2014/main" id="{046F2B0E-9BFA-4A56-8AC9-506294867B10}"/>
              </a:ext>
            </a:extLst>
          </p:cNvPr>
          <p:cNvSpPr/>
          <p:nvPr/>
        </p:nvSpPr>
        <p:spPr>
          <a:xfrm>
            <a:off x="3575714" y="1795776"/>
            <a:ext cx="464024" cy="51861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CFA50794-D7F3-4B42-9F43-1F164A14E5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7554" r="42977"/>
          <a:stretch/>
        </p:blipFill>
        <p:spPr>
          <a:xfrm>
            <a:off x="7216502" y="1595290"/>
            <a:ext cx="3806966" cy="351760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1D95E-E5F3-4DA7-8B1F-C34052B25A57}"/>
              </a:ext>
            </a:extLst>
          </p:cNvPr>
          <p:cNvSpPr txBox="1"/>
          <p:nvPr/>
        </p:nvSpPr>
        <p:spPr>
          <a:xfrm>
            <a:off x="9278977" y="1590248"/>
            <a:ext cx="1868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GEOPOLYMER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83E14FF-C0FB-4863-803D-2B8BC8E9AC67}"/>
              </a:ext>
            </a:extLst>
          </p:cNvPr>
          <p:cNvSpPr txBox="1"/>
          <p:nvPr/>
        </p:nvSpPr>
        <p:spPr>
          <a:xfrm>
            <a:off x="7235559" y="3955814"/>
            <a:ext cx="361568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67649DB-DB39-45FF-A7E0-20A9D642B127}"/>
              </a:ext>
            </a:extLst>
          </p:cNvPr>
          <p:cNvSpPr txBox="1"/>
          <p:nvPr/>
        </p:nvSpPr>
        <p:spPr>
          <a:xfrm>
            <a:off x="7492411" y="2006614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6BB9CB1-6411-4BE3-927F-4532BBF02CAF}"/>
              </a:ext>
            </a:extLst>
          </p:cNvPr>
          <p:cNvSpPr txBox="1"/>
          <p:nvPr/>
        </p:nvSpPr>
        <p:spPr>
          <a:xfrm>
            <a:off x="7889663" y="3669609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Na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AC459B4-B235-4721-9DFE-C7CB1631B405}"/>
              </a:ext>
            </a:extLst>
          </p:cNvPr>
          <p:cNvSpPr txBox="1"/>
          <p:nvPr/>
        </p:nvSpPr>
        <p:spPr>
          <a:xfrm>
            <a:off x="8297329" y="3046317"/>
            <a:ext cx="327544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1"/>
                </a:solidFill>
              </a:rPr>
              <a:t>A</a:t>
            </a:r>
            <a:r>
              <a:rPr lang="it-IT" sz="1400" dirty="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CB8577E-8778-40DE-8068-1480B7D3AC07}"/>
              </a:ext>
            </a:extLst>
          </p:cNvPr>
          <p:cNvSpPr txBox="1"/>
          <p:nvPr/>
        </p:nvSpPr>
        <p:spPr>
          <a:xfrm>
            <a:off x="8500857" y="1780342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Si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F9ADF1B-DF1E-4DA0-A06E-8D81E7E01748}"/>
              </a:ext>
            </a:extLst>
          </p:cNvPr>
          <p:cNvSpPr txBox="1"/>
          <p:nvPr/>
        </p:nvSpPr>
        <p:spPr>
          <a:xfrm>
            <a:off x="9836177" y="4083199"/>
            <a:ext cx="290596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6743983-D2C8-478F-9A8D-8B30945348CD}"/>
              </a:ext>
            </a:extLst>
          </p:cNvPr>
          <p:cNvSpPr txBox="1"/>
          <p:nvPr/>
        </p:nvSpPr>
        <p:spPr>
          <a:xfrm>
            <a:off x="10105540" y="4058719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233262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AD452A16-6E37-40CB-8B5E-D265BAAF7E5B}"/>
              </a:ext>
            </a:extLst>
          </p:cNvPr>
          <p:cNvSpPr txBox="1"/>
          <p:nvPr/>
        </p:nvSpPr>
        <p:spPr>
          <a:xfrm>
            <a:off x="1241945" y="1148337"/>
            <a:ext cx="2674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Thick</a:t>
            </a:r>
            <a:r>
              <a:rPr lang="it-IT" dirty="0"/>
              <a:t> </a:t>
            </a:r>
            <a:r>
              <a:rPr lang="it-IT" dirty="0" err="1"/>
              <a:t>fibers</a:t>
            </a:r>
            <a:endParaRPr lang="it-IT" dirty="0"/>
          </a:p>
        </p:txBody>
      </p:sp>
      <p:pic>
        <p:nvPicPr>
          <p:cNvPr id="4" name="Immagine 3" descr="Immagine che contiene testo, roccia, vicino&#10;&#10;Descrizione generata automaticamente">
            <a:extLst>
              <a:ext uri="{FF2B5EF4-FFF2-40B4-BE49-F238E27FC236}">
                <a16:creationId xmlns:a16="http://schemas.microsoft.com/office/drawing/2014/main" id="{2086E179-32E9-4E21-B07F-789034724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160" y="1517668"/>
            <a:ext cx="5661543" cy="4776927"/>
          </a:xfrm>
          <a:prstGeom prst="rect">
            <a:avLst/>
          </a:prstGeom>
        </p:spPr>
      </p:pic>
      <p:sp>
        <p:nvSpPr>
          <p:cNvPr id="3" name="Segno di addizione 2">
            <a:extLst>
              <a:ext uri="{FF2B5EF4-FFF2-40B4-BE49-F238E27FC236}">
                <a16:creationId xmlns:a16="http://schemas.microsoft.com/office/drawing/2014/main" id="{FF47958A-4846-460D-8F80-501920EC6376}"/>
              </a:ext>
            </a:extLst>
          </p:cNvPr>
          <p:cNvSpPr/>
          <p:nvPr/>
        </p:nvSpPr>
        <p:spPr>
          <a:xfrm>
            <a:off x="4776716" y="2470245"/>
            <a:ext cx="423081" cy="36933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702AD7F-1C44-4AE9-A2EC-B0803E042B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912" r="45559" b="4676"/>
          <a:stretch/>
        </p:blipFill>
        <p:spPr>
          <a:xfrm>
            <a:off x="757023" y="1751016"/>
            <a:ext cx="3714548" cy="3247592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EB34723-2E1A-429A-81ED-74F0C33920A2}"/>
              </a:ext>
            </a:extLst>
          </p:cNvPr>
          <p:cNvSpPr txBox="1"/>
          <p:nvPr/>
        </p:nvSpPr>
        <p:spPr>
          <a:xfrm>
            <a:off x="3808962" y="464018"/>
            <a:ext cx="45740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400" dirty="0"/>
              <a:t>SEM- EDS ANALYSIS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D2060C2-4BCF-4C8E-B3B9-A13AD2312AAE}"/>
              </a:ext>
            </a:extLst>
          </p:cNvPr>
          <p:cNvSpPr txBox="1"/>
          <p:nvPr/>
        </p:nvSpPr>
        <p:spPr>
          <a:xfrm>
            <a:off x="783527" y="4024819"/>
            <a:ext cx="361568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6FCBC47-0119-42AA-8DBB-B6FEAB9F683D}"/>
              </a:ext>
            </a:extLst>
          </p:cNvPr>
          <p:cNvSpPr txBox="1"/>
          <p:nvPr/>
        </p:nvSpPr>
        <p:spPr>
          <a:xfrm>
            <a:off x="1056413" y="3453188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AD8D650-98F6-4EE5-BE35-110EDF701548}"/>
              </a:ext>
            </a:extLst>
          </p:cNvPr>
          <p:cNvSpPr txBox="1"/>
          <p:nvPr/>
        </p:nvSpPr>
        <p:spPr>
          <a:xfrm>
            <a:off x="1424384" y="3840423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Na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4AF330B-1B46-4420-9043-9448BDCAEF5B}"/>
              </a:ext>
            </a:extLst>
          </p:cNvPr>
          <p:cNvSpPr txBox="1"/>
          <p:nvPr/>
        </p:nvSpPr>
        <p:spPr>
          <a:xfrm>
            <a:off x="1850854" y="3479692"/>
            <a:ext cx="327544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1"/>
                </a:solidFill>
              </a:rPr>
              <a:t>A</a:t>
            </a:r>
            <a:r>
              <a:rPr lang="it-IT" sz="1400" dirty="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CD26A91-DCF5-4C0C-A29F-AA34B728D50B}"/>
              </a:ext>
            </a:extLst>
          </p:cNvPr>
          <p:cNvSpPr txBox="1"/>
          <p:nvPr/>
        </p:nvSpPr>
        <p:spPr>
          <a:xfrm>
            <a:off x="2084210" y="1815461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Si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6BE1352-625B-48BC-BF35-9581DE3A914B}"/>
              </a:ext>
            </a:extLst>
          </p:cNvPr>
          <p:cNvSpPr txBox="1"/>
          <p:nvPr/>
        </p:nvSpPr>
        <p:spPr>
          <a:xfrm>
            <a:off x="3428656" y="4215110"/>
            <a:ext cx="290596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0BB6C81-BDFA-41D5-8EF1-AF9AC74467F5}"/>
              </a:ext>
            </a:extLst>
          </p:cNvPr>
          <p:cNvSpPr txBox="1"/>
          <p:nvPr/>
        </p:nvSpPr>
        <p:spPr>
          <a:xfrm>
            <a:off x="3707945" y="4148200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178515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AD452A16-6E37-40CB-8B5E-D265BAAF7E5B}"/>
              </a:ext>
            </a:extLst>
          </p:cNvPr>
          <p:cNvSpPr txBox="1"/>
          <p:nvPr/>
        </p:nvSpPr>
        <p:spPr>
          <a:xfrm>
            <a:off x="1241945" y="1148337"/>
            <a:ext cx="2674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Thick</a:t>
            </a:r>
            <a:r>
              <a:rPr lang="it-IT" dirty="0"/>
              <a:t> </a:t>
            </a:r>
            <a:r>
              <a:rPr lang="it-IT" dirty="0" err="1"/>
              <a:t>fibers</a:t>
            </a:r>
            <a:endParaRPr lang="it-IT" dirty="0"/>
          </a:p>
        </p:txBody>
      </p:sp>
      <p:pic>
        <p:nvPicPr>
          <p:cNvPr id="4" name="Immagine 3" descr="Immagine che contiene testo, roccia, vicino&#10;&#10;Descrizione generata automaticamente">
            <a:extLst>
              <a:ext uri="{FF2B5EF4-FFF2-40B4-BE49-F238E27FC236}">
                <a16:creationId xmlns:a16="http://schemas.microsoft.com/office/drawing/2014/main" id="{2086E179-32E9-4E21-B07F-789034724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160" y="1517668"/>
            <a:ext cx="5661543" cy="4776927"/>
          </a:xfrm>
          <a:prstGeom prst="rect">
            <a:avLst/>
          </a:prstGeom>
        </p:spPr>
      </p:pic>
      <p:sp>
        <p:nvSpPr>
          <p:cNvPr id="3" name="Segno di addizione 2">
            <a:extLst>
              <a:ext uri="{FF2B5EF4-FFF2-40B4-BE49-F238E27FC236}">
                <a16:creationId xmlns:a16="http://schemas.microsoft.com/office/drawing/2014/main" id="{FF47958A-4846-460D-8F80-501920EC6376}"/>
              </a:ext>
            </a:extLst>
          </p:cNvPr>
          <p:cNvSpPr/>
          <p:nvPr/>
        </p:nvSpPr>
        <p:spPr>
          <a:xfrm>
            <a:off x="6509982" y="3721465"/>
            <a:ext cx="423081" cy="36933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ED00560B-C374-4511-976A-5420BCDD71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048" r="47318" b="3682"/>
          <a:stretch/>
        </p:blipFill>
        <p:spPr>
          <a:xfrm>
            <a:off x="1078306" y="1870822"/>
            <a:ext cx="4066658" cy="346951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F3F343C-6997-478D-B108-F294E4756D3D}"/>
              </a:ext>
            </a:extLst>
          </p:cNvPr>
          <p:cNvSpPr txBox="1"/>
          <p:nvPr/>
        </p:nvSpPr>
        <p:spPr>
          <a:xfrm>
            <a:off x="3808962" y="464018"/>
            <a:ext cx="45740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400" dirty="0"/>
              <a:t>SEM- EDS ANALYSIS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57524B9-6561-43D3-AA04-F6DABE3404A4}"/>
              </a:ext>
            </a:extLst>
          </p:cNvPr>
          <p:cNvSpPr txBox="1"/>
          <p:nvPr/>
        </p:nvSpPr>
        <p:spPr>
          <a:xfrm>
            <a:off x="4250442" y="1870821"/>
            <a:ext cx="1789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FIBER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71BB27C-CADA-46EC-8C3B-A76F20D50E14}"/>
              </a:ext>
            </a:extLst>
          </p:cNvPr>
          <p:cNvSpPr txBox="1"/>
          <p:nvPr/>
        </p:nvSpPr>
        <p:spPr>
          <a:xfrm>
            <a:off x="1072903" y="3835606"/>
            <a:ext cx="361568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866E6F9-DD44-4647-853D-D74EEFA86879}"/>
              </a:ext>
            </a:extLst>
          </p:cNvPr>
          <p:cNvSpPr txBox="1"/>
          <p:nvPr/>
        </p:nvSpPr>
        <p:spPr>
          <a:xfrm>
            <a:off x="1304255" y="3482453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8A9F860-B6A0-436F-9A4C-9A07A3BC4A59}"/>
              </a:ext>
            </a:extLst>
          </p:cNvPr>
          <p:cNvSpPr txBox="1"/>
          <p:nvPr/>
        </p:nvSpPr>
        <p:spPr>
          <a:xfrm>
            <a:off x="1774457" y="3790596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Na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896E5B6-EF68-40B1-AB7D-8AED363639D3}"/>
              </a:ext>
            </a:extLst>
          </p:cNvPr>
          <p:cNvSpPr txBox="1"/>
          <p:nvPr/>
        </p:nvSpPr>
        <p:spPr>
          <a:xfrm>
            <a:off x="2233095" y="3808808"/>
            <a:ext cx="327544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1"/>
                </a:solidFill>
              </a:rPr>
              <a:t>A</a:t>
            </a:r>
            <a:r>
              <a:rPr lang="it-IT" sz="1400" dirty="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EA586E4-F7B3-4AC1-B8FA-EDDA28E6D439}"/>
              </a:ext>
            </a:extLst>
          </p:cNvPr>
          <p:cNvSpPr txBox="1"/>
          <p:nvPr/>
        </p:nvSpPr>
        <p:spPr>
          <a:xfrm>
            <a:off x="2477812" y="2277284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Si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50B4C7F-8E1E-4A1F-AB40-65861632E2CF}"/>
              </a:ext>
            </a:extLst>
          </p:cNvPr>
          <p:cNvSpPr txBox="1"/>
          <p:nvPr/>
        </p:nvSpPr>
        <p:spPr>
          <a:xfrm>
            <a:off x="3973098" y="4477211"/>
            <a:ext cx="290596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34A3844-B6C8-4F98-A9C5-359BCDFA9FDF}"/>
              </a:ext>
            </a:extLst>
          </p:cNvPr>
          <p:cNvSpPr txBox="1"/>
          <p:nvPr/>
        </p:nvSpPr>
        <p:spPr>
          <a:xfrm>
            <a:off x="4316702" y="4463959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335736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AD452A16-6E37-40CB-8B5E-D265BAAF7E5B}"/>
              </a:ext>
            </a:extLst>
          </p:cNvPr>
          <p:cNvSpPr txBox="1"/>
          <p:nvPr/>
        </p:nvSpPr>
        <p:spPr>
          <a:xfrm>
            <a:off x="1241945" y="1148337"/>
            <a:ext cx="2674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Thick</a:t>
            </a:r>
            <a:r>
              <a:rPr lang="it-IT" dirty="0"/>
              <a:t> </a:t>
            </a:r>
            <a:r>
              <a:rPr lang="it-IT" dirty="0" err="1"/>
              <a:t>fibers</a:t>
            </a:r>
            <a:endParaRPr lang="it-IT" dirty="0"/>
          </a:p>
        </p:txBody>
      </p:sp>
      <p:pic>
        <p:nvPicPr>
          <p:cNvPr id="4" name="Immagine 3" descr="Immagine che contiene testo, roccia, vicino&#10;&#10;Descrizione generata automaticamente">
            <a:extLst>
              <a:ext uri="{FF2B5EF4-FFF2-40B4-BE49-F238E27FC236}">
                <a16:creationId xmlns:a16="http://schemas.microsoft.com/office/drawing/2014/main" id="{2086E179-32E9-4E21-B07F-789034724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160" y="1517668"/>
            <a:ext cx="5661543" cy="4776927"/>
          </a:xfrm>
          <a:prstGeom prst="rect">
            <a:avLst/>
          </a:prstGeom>
        </p:spPr>
      </p:pic>
      <p:sp>
        <p:nvSpPr>
          <p:cNvPr id="3" name="Segno di addizione 2">
            <a:extLst>
              <a:ext uri="{FF2B5EF4-FFF2-40B4-BE49-F238E27FC236}">
                <a16:creationId xmlns:a16="http://schemas.microsoft.com/office/drawing/2014/main" id="{FF47958A-4846-460D-8F80-501920EC6376}"/>
              </a:ext>
            </a:extLst>
          </p:cNvPr>
          <p:cNvSpPr/>
          <p:nvPr/>
        </p:nvSpPr>
        <p:spPr>
          <a:xfrm>
            <a:off x="7344770" y="4854229"/>
            <a:ext cx="423081" cy="36933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7D65B1D-1BEE-48DC-AE82-3A7F2D7A01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871" r="41860" b="4475"/>
          <a:stretch/>
        </p:blipFill>
        <p:spPr>
          <a:xfrm>
            <a:off x="1057784" y="1586435"/>
            <a:ext cx="3988230" cy="403153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8B3F156-AE6F-4D24-AD4E-6A948443B7DA}"/>
              </a:ext>
            </a:extLst>
          </p:cNvPr>
          <p:cNvSpPr txBox="1"/>
          <p:nvPr/>
        </p:nvSpPr>
        <p:spPr>
          <a:xfrm>
            <a:off x="3808962" y="464018"/>
            <a:ext cx="45740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400" dirty="0"/>
              <a:t>SEM- EDS ANALYSIS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E1823AA-10D2-4A56-BE6F-1360DFCC0E61}"/>
              </a:ext>
            </a:extLst>
          </p:cNvPr>
          <p:cNvSpPr txBox="1"/>
          <p:nvPr/>
        </p:nvSpPr>
        <p:spPr>
          <a:xfrm>
            <a:off x="4197179" y="1586434"/>
            <a:ext cx="1434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FIBER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34A9297-3686-4DDF-B11B-A1C2CF5854D4}"/>
              </a:ext>
            </a:extLst>
          </p:cNvPr>
          <p:cNvSpPr txBox="1"/>
          <p:nvPr/>
        </p:nvSpPr>
        <p:spPr>
          <a:xfrm>
            <a:off x="1156404" y="1801877"/>
            <a:ext cx="361568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67F35FC-F228-49C1-ACE4-DAD24DBD3523}"/>
              </a:ext>
            </a:extLst>
          </p:cNvPr>
          <p:cNvSpPr txBox="1"/>
          <p:nvPr/>
        </p:nvSpPr>
        <p:spPr>
          <a:xfrm>
            <a:off x="1337188" y="2625971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5FD219A-15A3-4C5B-8CE4-2782089A013F}"/>
              </a:ext>
            </a:extLst>
          </p:cNvPr>
          <p:cNvSpPr txBox="1"/>
          <p:nvPr/>
        </p:nvSpPr>
        <p:spPr>
          <a:xfrm>
            <a:off x="1818465" y="4032216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Na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6533602-938B-43B5-BDF4-3E63E3583E63}"/>
              </a:ext>
            </a:extLst>
          </p:cNvPr>
          <p:cNvSpPr txBox="1"/>
          <p:nvPr/>
        </p:nvSpPr>
        <p:spPr>
          <a:xfrm>
            <a:off x="2184781" y="4486362"/>
            <a:ext cx="327544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1"/>
                </a:solidFill>
              </a:rPr>
              <a:t>A</a:t>
            </a:r>
            <a:r>
              <a:rPr lang="it-IT" sz="1400" dirty="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31A94C6-F59A-4D58-8BC5-488979ACE87F}"/>
              </a:ext>
            </a:extLst>
          </p:cNvPr>
          <p:cNvSpPr txBox="1"/>
          <p:nvPr/>
        </p:nvSpPr>
        <p:spPr>
          <a:xfrm>
            <a:off x="2396174" y="3501955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Si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B6A8C3C-48CD-4383-B17A-E63CDB4B4743}"/>
              </a:ext>
            </a:extLst>
          </p:cNvPr>
          <p:cNvSpPr txBox="1"/>
          <p:nvPr/>
        </p:nvSpPr>
        <p:spPr>
          <a:xfrm>
            <a:off x="3808962" y="4885006"/>
            <a:ext cx="290596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C20FF54-3C1C-4FBA-A006-58187BBCBEA9}"/>
              </a:ext>
            </a:extLst>
          </p:cNvPr>
          <p:cNvSpPr txBox="1"/>
          <p:nvPr/>
        </p:nvSpPr>
        <p:spPr>
          <a:xfrm>
            <a:off x="4099558" y="4640250"/>
            <a:ext cx="53008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17347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ACAA77-3D53-4D02-ADCF-881F765DFF0E}"/>
              </a:ext>
            </a:extLst>
          </p:cNvPr>
          <p:cNvSpPr txBox="1">
            <a:spLocks/>
          </p:cNvSpPr>
          <p:nvPr/>
        </p:nvSpPr>
        <p:spPr>
          <a:xfrm>
            <a:off x="4691653" y="161453"/>
            <a:ext cx="2808694" cy="83397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Introduction</a:t>
            </a:r>
            <a:endParaRPr lang="it-IT" dirty="0"/>
          </a:p>
        </p:txBody>
      </p:sp>
      <p:sp>
        <p:nvSpPr>
          <p:cNvPr id="3" name="Segnaposto contenuto 4">
            <a:extLst>
              <a:ext uri="{FF2B5EF4-FFF2-40B4-BE49-F238E27FC236}">
                <a16:creationId xmlns:a16="http://schemas.microsoft.com/office/drawing/2014/main" id="{57D1A47A-7109-4216-B97A-3087A1A437F6}"/>
              </a:ext>
            </a:extLst>
          </p:cNvPr>
          <p:cNvSpPr txBox="1">
            <a:spLocks/>
          </p:cNvSpPr>
          <p:nvPr/>
        </p:nvSpPr>
        <p:spPr>
          <a:xfrm>
            <a:off x="3529409" y="823138"/>
            <a:ext cx="5544152" cy="83397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4488" indent="-344488" algn="l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95338" indent="-3381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58888" indent="-34448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709738" indent="-3381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642616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3108960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575304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404164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panose="05000000000000000000" pitchFamily="2" charset="2"/>
              <a:buNone/>
            </a:pPr>
            <a:r>
              <a:rPr lang="en-US" sz="2400"/>
              <a:t>Fiber reinforced composite geopolymers</a:t>
            </a:r>
            <a:endParaRPr lang="en-US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F0A33AF-9F18-4DF1-963A-D0703A2DF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716" y="2330731"/>
            <a:ext cx="1061457" cy="132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What Is Cotton? A Complete Guide to the History, Characteristics, and Uses  of Cotton - 2022 - MasterClass">
            <a:extLst>
              <a:ext uri="{FF2B5EF4-FFF2-40B4-BE49-F238E27FC236}">
                <a16:creationId xmlns:a16="http://schemas.microsoft.com/office/drawing/2014/main" id="{F1667BBB-D9EE-444D-9230-A1FEF987B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069" y="2330731"/>
            <a:ext cx="1767705" cy="132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Brown Raw Jute, रॉ जूट in Forbesganj , Maize Exim | ID: 20831372530">
            <a:extLst>
              <a:ext uri="{FF2B5EF4-FFF2-40B4-BE49-F238E27FC236}">
                <a16:creationId xmlns:a16="http://schemas.microsoft.com/office/drawing/2014/main" id="{6B8F16E4-8380-4FED-8105-4843D1085D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17" b="14703"/>
          <a:stretch/>
        </p:blipFill>
        <p:spPr bwMode="auto">
          <a:xfrm>
            <a:off x="1156043" y="2330731"/>
            <a:ext cx="1861582" cy="133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arbon Fibers | Products &amp;amp; Services | TEIJIN">
            <a:extLst>
              <a:ext uri="{FF2B5EF4-FFF2-40B4-BE49-F238E27FC236}">
                <a16:creationId xmlns:a16="http://schemas.microsoft.com/office/drawing/2014/main" id="{5D9E98B5-6FC0-4591-A7B3-CE1F460B13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7" r="20836"/>
          <a:stretch/>
        </p:blipFill>
        <p:spPr bwMode="auto">
          <a:xfrm>
            <a:off x="9629953" y="2317479"/>
            <a:ext cx="1378634" cy="132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Basalt fiber at low price | Basfiber - Kamenny Vek">
            <a:extLst>
              <a:ext uri="{FF2B5EF4-FFF2-40B4-BE49-F238E27FC236}">
                <a16:creationId xmlns:a16="http://schemas.microsoft.com/office/drawing/2014/main" id="{5DBA2681-3811-4DDA-9B98-9C1AC21261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4295"/>
          <a:stretch/>
        </p:blipFill>
        <p:spPr bwMode="auto">
          <a:xfrm>
            <a:off x="7868589" y="2317479"/>
            <a:ext cx="1204972" cy="133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19156DD4-D311-485F-846F-A7EA94BCDCF5}"/>
              </a:ext>
            </a:extLst>
          </p:cNvPr>
          <p:cNvSpPr txBox="1"/>
          <p:nvPr/>
        </p:nvSpPr>
        <p:spPr>
          <a:xfrm>
            <a:off x="1818890" y="3696084"/>
            <a:ext cx="13517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Jute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45BDF03-05EA-4459-9581-5A3AF232F7A3}"/>
              </a:ext>
            </a:extLst>
          </p:cNvPr>
          <p:cNvSpPr txBox="1"/>
          <p:nvPr/>
        </p:nvSpPr>
        <p:spPr>
          <a:xfrm>
            <a:off x="3963779" y="3697785"/>
            <a:ext cx="1510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Cotton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560C540-7A5C-4CF5-A727-0E1BD07441CD}"/>
              </a:ext>
            </a:extLst>
          </p:cNvPr>
          <p:cNvSpPr txBox="1"/>
          <p:nvPr/>
        </p:nvSpPr>
        <p:spPr>
          <a:xfrm>
            <a:off x="5679976" y="3696083"/>
            <a:ext cx="2266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Sorghum</a:t>
            </a:r>
            <a:endParaRPr lang="it-IT" sz="14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6A08905-A40C-4688-8591-E4A927539C85}"/>
              </a:ext>
            </a:extLst>
          </p:cNvPr>
          <p:cNvSpPr txBox="1"/>
          <p:nvPr/>
        </p:nvSpPr>
        <p:spPr>
          <a:xfrm>
            <a:off x="8137216" y="3682830"/>
            <a:ext cx="1563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Basalt</a:t>
            </a:r>
            <a:endParaRPr lang="it-IT" sz="14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6587564-BB2C-4F5F-B898-9489809FEA8E}"/>
              </a:ext>
            </a:extLst>
          </p:cNvPr>
          <p:cNvSpPr txBox="1"/>
          <p:nvPr/>
        </p:nvSpPr>
        <p:spPr>
          <a:xfrm>
            <a:off x="9920401" y="3682829"/>
            <a:ext cx="314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Carbon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3B7B775-DC73-4F22-B215-EAB3E5CEECFF}"/>
              </a:ext>
            </a:extLst>
          </p:cNvPr>
          <p:cNvSpPr txBox="1"/>
          <p:nvPr/>
        </p:nvSpPr>
        <p:spPr>
          <a:xfrm>
            <a:off x="2614020" y="1626752"/>
            <a:ext cx="1767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Organic </a:t>
            </a:r>
            <a:r>
              <a:rPr lang="it-IT" sz="2000" dirty="0" err="1"/>
              <a:t>fibers</a:t>
            </a:r>
            <a:endParaRPr lang="it-IT" sz="20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4E71816-9A13-4F8F-A884-82D3C3224215}"/>
              </a:ext>
            </a:extLst>
          </p:cNvPr>
          <p:cNvSpPr txBox="1"/>
          <p:nvPr/>
        </p:nvSpPr>
        <p:spPr>
          <a:xfrm>
            <a:off x="8351120" y="1626752"/>
            <a:ext cx="2266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Synthetic</a:t>
            </a:r>
            <a:r>
              <a:rPr lang="it-IT" sz="2000" dirty="0"/>
              <a:t> </a:t>
            </a:r>
            <a:r>
              <a:rPr lang="it-IT" sz="2000" dirty="0" err="1"/>
              <a:t>fibers</a:t>
            </a:r>
            <a:endParaRPr lang="it-IT" sz="20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EA7555F-C299-4DBA-B404-9B2E62B8A30B}"/>
              </a:ext>
            </a:extLst>
          </p:cNvPr>
          <p:cNvSpPr txBox="1"/>
          <p:nvPr/>
        </p:nvSpPr>
        <p:spPr>
          <a:xfrm>
            <a:off x="1116752" y="4320086"/>
            <a:ext cx="56940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err="1"/>
              <a:t>Aloyamari</a:t>
            </a:r>
            <a:r>
              <a:rPr lang="en-US" sz="1600" b="1" i="1" dirty="0"/>
              <a:t> et al. 2014</a:t>
            </a:r>
            <a:r>
              <a:rPr lang="en-US" sz="1600" i="1" dirty="0"/>
              <a:t>, “Synthesis and mechanical properties of cotton fabric reinforced geopolymer composites”. Elsevier Part B, 60, 36-42.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/>
              <a:t>Chen et al. 2014</a:t>
            </a:r>
            <a:r>
              <a:rPr lang="en-US" sz="1600" i="1" dirty="0"/>
              <a:t>, “Utilization of sweet sorghum fiber to reinforce fly ash-based geopolymer”. </a:t>
            </a:r>
            <a:r>
              <a:rPr lang="it-IT" sz="1600" i="1" dirty="0"/>
              <a:t>J Mater Sci 49, 2548–2558.</a:t>
            </a:r>
            <a:endParaRPr lang="en-US" sz="16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err="1"/>
              <a:t>Kornijenko</a:t>
            </a:r>
            <a:r>
              <a:rPr lang="en-US" sz="1600" b="1" i="1" dirty="0"/>
              <a:t> et al. 2016, </a:t>
            </a:r>
            <a:r>
              <a:rPr lang="en-US" sz="1600" i="1" dirty="0"/>
              <a:t>“Mechanical properties of geopolymer composites reinforced with natural fibers“. </a:t>
            </a:r>
            <a:r>
              <a:rPr lang="it-IT" sz="1600" i="1" dirty="0" err="1"/>
              <a:t>Procedia</a:t>
            </a:r>
            <a:r>
              <a:rPr lang="it-IT" sz="1600" i="1" dirty="0"/>
              <a:t> Engineering 151, 388 – 393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E3BCF6E-36C2-492E-AEC9-D2A5AE4F8291}"/>
              </a:ext>
            </a:extLst>
          </p:cNvPr>
          <p:cNvSpPr txBox="1"/>
          <p:nvPr/>
        </p:nvSpPr>
        <p:spPr>
          <a:xfrm>
            <a:off x="7654904" y="4315697"/>
            <a:ext cx="36585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/>
              <a:t>Alcaide et al. 2007</a:t>
            </a:r>
            <a:r>
              <a:rPr lang="en-US" sz="1600" i="1" dirty="0"/>
              <a:t>, “Carbon </a:t>
            </a:r>
            <a:r>
              <a:rPr lang="en-US" sz="1600" i="1" dirty="0" err="1"/>
              <a:t>fibre</a:t>
            </a:r>
            <a:r>
              <a:rPr lang="en-US" sz="1600" i="1" dirty="0"/>
              <a:t>-reinforced, alkali-activated slag mortars”. </a:t>
            </a:r>
            <a:r>
              <a:rPr lang="it-IT" sz="1600" i="1" dirty="0" err="1"/>
              <a:t>Materiales</a:t>
            </a:r>
            <a:r>
              <a:rPr lang="it-IT" sz="1600" i="1" dirty="0"/>
              <a:t> de </a:t>
            </a:r>
            <a:r>
              <a:rPr lang="it-IT" sz="1600" i="1" dirty="0" err="1"/>
              <a:t>Construcción</a:t>
            </a:r>
            <a:r>
              <a:rPr lang="it-IT" sz="1600" i="1" dirty="0"/>
              <a:t> 57, 288, 33-48.</a:t>
            </a:r>
            <a:endParaRPr lang="en-US" sz="16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/>
              <a:t>Ronald et al. 2016</a:t>
            </a:r>
            <a:r>
              <a:rPr lang="en-US" sz="1600" i="1" dirty="0"/>
              <a:t>, “A study on flexural </a:t>
            </a:r>
            <a:r>
              <a:rPr lang="en-US" sz="1600" i="1" dirty="0" err="1"/>
              <a:t>behaviour</a:t>
            </a:r>
            <a:r>
              <a:rPr lang="en-US" sz="1600" i="1" dirty="0"/>
              <a:t> of basalt fiber reinforced geopolymer concrete”. IRJET 03 (08).</a:t>
            </a:r>
            <a:endParaRPr lang="it-IT" sz="1600" i="1" dirty="0"/>
          </a:p>
        </p:txBody>
      </p:sp>
    </p:spTree>
    <p:extLst>
      <p:ext uri="{BB962C8B-B14F-4D97-AF65-F5344CB8AC3E}">
        <p14:creationId xmlns:p14="http://schemas.microsoft.com/office/powerpoint/2010/main" val="14704542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2384E-DABD-4B75-9B12-72D54944E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096" y="609276"/>
            <a:ext cx="2459809" cy="1077229"/>
          </a:xfrm>
        </p:spPr>
        <p:txBody>
          <a:bodyPr/>
          <a:lstStyle/>
          <a:p>
            <a:r>
              <a:rPr lang="it-IT" dirty="0" err="1"/>
              <a:t>Conclusion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BDEEDB-A813-404E-9B35-CD9A57FC8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356" y="1346670"/>
            <a:ext cx="10014748" cy="5328523"/>
          </a:xfrm>
        </p:spPr>
        <p:txBody>
          <a:bodyPr/>
          <a:lstStyle/>
          <a:p>
            <a:endParaRPr lang="it-IT" dirty="0"/>
          </a:p>
          <a:p>
            <a:r>
              <a:rPr lang="it-IT" dirty="0"/>
              <a:t>Samples </a:t>
            </a:r>
            <a:r>
              <a:rPr lang="it-IT" dirty="0" err="1"/>
              <a:t>obtained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short and </a:t>
            </a:r>
            <a:r>
              <a:rPr lang="it-IT" dirty="0" err="1"/>
              <a:t>thick</a:t>
            </a:r>
            <a:r>
              <a:rPr lang="it-IT" dirty="0"/>
              <a:t> organic </a:t>
            </a:r>
            <a:r>
              <a:rPr lang="it-IT" dirty="0" err="1"/>
              <a:t>fibers</a:t>
            </a:r>
            <a:r>
              <a:rPr lang="it-IT" dirty="0"/>
              <a:t> (G1, G2, G3) </a:t>
            </a:r>
            <a:r>
              <a:rPr lang="it-IT" dirty="0" err="1"/>
              <a:t>resulted</a:t>
            </a:r>
            <a:r>
              <a:rPr lang="it-IT" dirty="0"/>
              <a:t> to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higher</a:t>
            </a:r>
            <a:r>
              <a:rPr lang="it-IT" dirty="0"/>
              <a:t> </a:t>
            </a:r>
            <a:r>
              <a:rPr lang="it-IT" dirty="0" err="1"/>
              <a:t>flexural</a:t>
            </a:r>
            <a:r>
              <a:rPr lang="it-IT" dirty="0"/>
              <a:t> </a:t>
            </a:r>
            <a:r>
              <a:rPr lang="it-IT" dirty="0" err="1"/>
              <a:t>resistance</a:t>
            </a:r>
            <a:r>
              <a:rPr lang="it-IT" dirty="0"/>
              <a:t> with a medium </a:t>
            </a:r>
            <a:r>
              <a:rPr lang="it-IT" dirty="0" err="1"/>
              <a:t>value</a:t>
            </a:r>
            <a:r>
              <a:rPr lang="it-IT" dirty="0"/>
              <a:t> of 5,63 </a:t>
            </a:r>
            <a:r>
              <a:rPr lang="it-IT" dirty="0" err="1"/>
              <a:t>MPa</a:t>
            </a:r>
            <a:r>
              <a:rPr lang="it-IT" dirty="0"/>
              <a:t>;</a:t>
            </a:r>
          </a:p>
          <a:p>
            <a:r>
              <a:rPr lang="it-IT" dirty="0"/>
              <a:t>Samples </a:t>
            </a:r>
            <a:r>
              <a:rPr lang="it-IT" dirty="0" err="1"/>
              <a:t>obtained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long and </a:t>
            </a:r>
            <a:r>
              <a:rPr lang="it-IT" dirty="0" err="1"/>
              <a:t>thin</a:t>
            </a:r>
            <a:r>
              <a:rPr lang="it-IT" dirty="0"/>
              <a:t> organic </a:t>
            </a:r>
            <a:r>
              <a:rPr lang="it-IT" dirty="0" err="1"/>
              <a:t>fibers</a:t>
            </a:r>
            <a:r>
              <a:rPr lang="it-IT" dirty="0"/>
              <a:t>  (F1, F2, F3) </a:t>
            </a:r>
            <a:r>
              <a:rPr lang="it-IT" dirty="0" err="1"/>
              <a:t>resulted</a:t>
            </a:r>
            <a:r>
              <a:rPr lang="it-IT" dirty="0"/>
              <a:t> to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slightly</a:t>
            </a:r>
            <a:r>
              <a:rPr lang="it-IT" dirty="0"/>
              <a:t> </a:t>
            </a:r>
            <a:r>
              <a:rPr lang="it-IT" dirty="0" err="1"/>
              <a:t>lower</a:t>
            </a:r>
            <a:r>
              <a:rPr lang="it-IT" dirty="0"/>
              <a:t> </a:t>
            </a:r>
            <a:r>
              <a:rPr lang="it-IT" dirty="0" err="1"/>
              <a:t>flexural</a:t>
            </a:r>
            <a:r>
              <a:rPr lang="it-IT" dirty="0"/>
              <a:t> </a:t>
            </a:r>
            <a:r>
              <a:rPr lang="it-IT" dirty="0" err="1"/>
              <a:t>resistance</a:t>
            </a:r>
            <a:r>
              <a:rPr lang="it-IT" dirty="0"/>
              <a:t> with a medium </a:t>
            </a:r>
            <a:r>
              <a:rPr lang="it-IT" dirty="0" err="1"/>
              <a:t>value</a:t>
            </a:r>
            <a:r>
              <a:rPr lang="it-IT" dirty="0"/>
              <a:t> of 5,05 </a:t>
            </a:r>
            <a:r>
              <a:rPr lang="it-IT" dirty="0" err="1"/>
              <a:t>MPa</a:t>
            </a:r>
            <a:r>
              <a:rPr lang="it-IT" dirty="0"/>
              <a:t>;</a:t>
            </a:r>
          </a:p>
          <a:p>
            <a:r>
              <a:rPr lang="it-IT" dirty="0" err="1"/>
              <a:t>While</a:t>
            </a:r>
            <a:r>
              <a:rPr lang="it-IT" dirty="0"/>
              <a:t> sample G1 </a:t>
            </a:r>
            <a:r>
              <a:rPr lang="it-IT" dirty="0" err="1"/>
              <a:t>completly</a:t>
            </a:r>
            <a:r>
              <a:rPr lang="it-IT" dirty="0"/>
              <a:t> break, samples </a:t>
            </a:r>
            <a:r>
              <a:rPr lang="it-IT" dirty="0" err="1"/>
              <a:t>obtained</a:t>
            </a:r>
            <a:r>
              <a:rPr lang="it-IT" dirty="0"/>
              <a:t> from the </a:t>
            </a:r>
            <a:r>
              <a:rPr lang="it-IT" dirty="0" err="1"/>
              <a:t>addition</a:t>
            </a:r>
            <a:r>
              <a:rPr lang="it-IT" dirty="0"/>
              <a:t> of </a:t>
            </a:r>
            <a:r>
              <a:rPr lang="it-IT" dirty="0" err="1"/>
              <a:t>thin</a:t>
            </a:r>
            <a:r>
              <a:rPr lang="it-IT" dirty="0"/>
              <a:t> and long </a:t>
            </a:r>
            <a:r>
              <a:rPr lang="it-IT" dirty="0" err="1"/>
              <a:t>fibers</a:t>
            </a:r>
            <a:r>
              <a:rPr lang="it-IT" dirty="0"/>
              <a:t> </a:t>
            </a:r>
            <a:r>
              <a:rPr lang="it-IT" dirty="0" err="1"/>
              <a:t>bended</a:t>
            </a:r>
            <a:r>
              <a:rPr lang="it-IT" dirty="0"/>
              <a:t>, </a:t>
            </a:r>
            <a:r>
              <a:rPr lang="it-IT" dirty="0" err="1"/>
              <a:t>preventing</a:t>
            </a:r>
            <a:r>
              <a:rPr lang="it-IT" dirty="0"/>
              <a:t> </a:t>
            </a:r>
            <a:r>
              <a:rPr lang="it-IT" dirty="0" err="1"/>
              <a:t>brittle</a:t>
            </a:r>
            <a:r>
              <a:rPr lang="it-IT" dirty="0"/>
              <a:t> </a:t>
            </a:r>
            <a:r>
              <a:rPr lang="it-IT" dirty="0" err="1"/>
              <a:t>failure</a:t>
            </a:r>
            <a:r>
              <a:rPr lang="it-IT" dirty="0"/>
              <a:t>;</a:t>
            </a:r>
          </a:p>
          <a:p>
            <a:r>
              <a:rPr lang="it-IT" dirty="0"/>
              <a:t>Preliminary SEM images </a:t>
            </a:r>
            <a:r>
              <a:rPr lang="it-IT" dirty="0" err="1"/>
              <a:t>confirm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</a:t>
            </a:r>
            <a:r>
              <a:rPr lang="it-IT" dirty="0" err="1"/>
              <a:t>fibers</a:t>
            </a:r>
            <a:r>
              <a:rPr lang="it-IT" dirty="0"/>
              <a:t> are </a:t>
            </a:r>
            <a:r>
              <a:rPr lang="it-IT" dirty="0" err="1"/>
              <a:t>adherent</a:t>
            </a:r>
            <a:r>
              <a:rPr lang="it-IT" dirty="0"/>
              <a:t> to the </a:t>
            </a:r>
            <a:r>
              <a:rPr lang="it-IT" dirty="0" err="1"/>
              <a:t>matrix</a:t>
            </a:r>
            <a:r>
              <a:rPr lang="it-IT" dirty="0"/>
              <a:t>;</a:t>
            </a:r>
          </a:p>
          <a:p>
            <a:r>
              <a:rPr lang="it-IT" dirty="0" err="1"/>
              <a:t>Further</a:t>
            </a:r>
            <a:r>
              <a:rPr lang="it-IT" dirty="0"/>
              <a:t> </a:t>
            </a:r>
            <a:r>
              <a:rPr lang="it-IT" dirty="0" err="1"/>
              <a:t>researches</a:t>
            </a:r>
            <a:r>
              <a:rPr lang="it-IT" dirty="0"/>
              <a:t> are in progress.</a:t>
            </a:r>
          </a:p>
          <a:p>
            <a:pPr marL="0" indent="0">
              <a:buNone/>
            </a:pPr>
            <a:r>
              <a:rPr lang="it-IT" dirty="0"/>
              <a:t>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7225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4ADCF7-337C-4121-ACF7-FBBD35B691A7}"/>
              </a:ext>
            </a:extLst>
          </p:cNvPr>
          <p:cNvSpPr txBox="1">
            <a:spLocks/>
          </p:cNvSpPr>
          <p:nvPr/>
        </p:nvSpPr>
        <p:spPr>
          <a:xfrm>
            <a:off x="2329175" y="2803110"/>
            <a:ext cx="7958331" cy="1077229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514350" indent="-514350" algn="ctr"/>
            <a:r>
              <a:rPr lang="it-IT"/>
              <a:t>THANK YOU FOR YOUR ATTENTION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55566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977AE1-6475-41CC-A9B7-E0387F7F25A5}"/>
              </a:ext>
            </a:extLst>
          </p:cNvPr>
          <p:cNvSpPr txBox="1">
            <a:spLocks/>
          </p:cNvSpPr>
          <p:nvPr/>
        </p:nvSpPr>
        <p:spPr>
          <a:xfrm>
            <a:off x="1163897" y="306376"/>
            <a:ext cx="2613945" cy="83397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/>
              <a:t>Introduction</a:t>
            </a:r>
            <a:endParaRPr lang="it-IT" dirty="0"/>
          </a:p>
        </p:txBody>
      </p:sp>
      <p:sp>
        <p:nvSpPr>
          <p:cNvPr id="3" name="Segnaposto contenuto 4">
            <a:extLst>
              <a:ext uri="{FF2B5EF4-FFF2-40B4-BE49-F238E27FC236}">
                <a16:creationId xmlns:a16="http://schemas.microsoft.com/office/drawing/2014/main" id="{CCCE8E5B-1734-4168-8722-95AE24BFEE2E}"/>
              </a:ext>
            </a:extLst>
          </p:cNvPr>
          <p:cNvSpPr txBox="1">
            <a:spLocks/>
          </p:cNvSpPr>
          <p:nvPr/>
        </p:nvSpPr>
        <p:spPr>
          <a:xfrm>
            <a:off x="1163897" y="2155189"/>
            <a:ext cx="10067757" cy="3675021"/>
          </a:xfrm>
          <a:prstGeom prst="rect">
            <a:avLst/>
          </a:prstGeom>
        </p:spPr>
        <p:txBody>
          <a:bodyPr>
            <a:normAutofit/>
          </a:bodyPr>
          <a:lstStyle>
            <a:lvl1pPr marL="344488" indent="-344488" algn="l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95338" indent="-3381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58888" indent="-34448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709738" indent="-3381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642616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3108960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575304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404164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This study was carried out within the project </a:t>
            </a:r>
            <a:r>
              <a:rPr lang="en-US" b="1" dirty="0"/>
              <a:t>“Advanced Green Materials for Cultural Heritage” </a:t>
            </a:r>
            <a:r>
              <a:rPr lang="en-US" dirty="0"/>
              <a:t>(AGM for </a:t>
            </a:r>
            <a:r>
              <a:rPr lang="en-US" dirty="0" err="1"/>
              <a:t>CuHe</a:t>
            </a:r>
            <a:r>
              <a:rPr lang="en-US" dirty="0"/>
              <a:t>) at the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University of Catania.</a:t>
            </a:r>
          </a:p>
          <a:p>
            <a:pPr>
              <a:buFont typeface="Arial" panose="020B0604020202020204" pitchFamily="34" charset="0"/>
              <a:buChar char="→"/>
            </a:pPr>
            <a:r>
              <a:rPr lang="en-US" dirty="0"/>
              <a:t>Creating new materials for </a:t>
            </a:r>
            <a:r>
              <a:rPr lang="en-US" b="1" dirty="0"/>
              <a:t>structural reinforcement</a:t>
            </a:r>
            <a:r>
              <a:rPr lang="en-US" dirty="0"/>
              <a:t> in seismic zones.</a:t>
            </a:r>
          </a:p>
          <a:p>
            <a:pPr algn="just">
              <a:buFont typeface="Arial" panose="020B0604020202020204" pitchFamily="34" charset="0"/>
              <a:buChar char="→"/>
            </a:pPr>
            <a:r>
              <a:rPr lang="en-US" dirty="0" err="1"/>
              <a:t>Analysing</a:t>
            </a:r>
            <a:r>
              <a:rPr lang="en-US" dirty="0"/>
              <a:t> the structure and the mechanical properties of fiber reinforced geopolymer made using Mt. Etna volcanic ash as precursor and adding organic local prickly pear fibers.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CD1F08AB-3E68-405B-AE4E-1234A9EB4397}"/>
              </a:ext>
            </a:extLst>
          </p:cNvPr>
          <p:cNvGrpSpPr/>
          <p:nvPr/>
        </p:nvGrpSpPr>
        <p:grpSpPr>
          <a:xfrm>
            <a:off x="4982818" y="306376"/>
            <a:ext cx="6142819" cy="1138111"/>
            <a:chOff x="-5453654" y="86816"/>
            <a:chExt cx="6557715" cy="1280183"/>
          </a:xfrm>
        </p:grpSpPr>
        <p:pic>
          <p:nvPicPr>
            <p:cNvPr id="5" name="Picture 4" descr="logo agm senza scritta">
              <a:extLst>
                <a:ext uri="{FF2B5EF4-FFF2-40B4-BE49-F238E27FC236}">
                  <a16:creationId xmlns:a16="http://schemas.microsoft.com/office/drawing/2014/main" id="{32B8FDBB-442C-4034-B0CE-640E6C2615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453654" y="86816"/>
              <a:ext cx="1309802" cy="1280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09A3864C-6BC2-40E4-8C29-9F1382AC80AF}"/>
                </a:ext>
              </a:extLst>
            </p:cNvPr>
            <p:cNvSpPr/>
            <p:nvPr/>
          </p:nvSpPr>
          <p:spPr>
            <a:xfrm>
              <a:off x="-4143852" y="86816"/>
              <a:ext cx="5247913" cy="1242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it-IT" sz="1600" dirty="0"/>
                <a:t>AGM for </a:t>
              </a:r>
              <a:r>
                <a:rPr lang="it-IT" sz="1600" dirty="0" err="1"/>
                <a:t>CuHe</a:t>
              </a:r>
              <a:r>
                <a:rPr lang="it-IT" sz="1600" dirty="0"/>
                <a:t>, </a:t>
              </a:r>
              <a:r>
                <a:rPr lang="it-IT" sz="1600" b="1" dirty="0" err="1"/>
                <a:t>supported</a:t>
              </a:r>
              <a:r>
                <a:rPr lang="it-IT" sz="1600" b="1" dirty="0"/>
                <a:t> by the AGM for </a:t>
              </a:r>
              <a:r>
                <a:rPr lang="it-IT" sz="1600" b="1" dirty="0" err="1"/>
                <a:t>CuHe</a:t>
              </a:r>
              <a:r>
                <a:rPr lang="it-IT" sz="1600" b="1" dirty="0"/>
                <a:t> </a:t>
              </a:r>
              <a:r>
                <a:rPr lang="it-IT" sz="1600" b="1" dirty="0" err="1"/>
                <a:t>project</a:t>
              </a:r>
              <a:r>
                <a:rPr lang="it-IT" sz="1600" b="1" dirty="0"/>
                <a:t> (PNR fund)</a:t>
              </a:r>
              <a:r>
                <a:rPr lang="it-IT" sz="1600" dirty="0"/>
                <a:t>,</a:t>
              </a:r>
              <a:r>
                <a:rPr lang="en-GB" sz="1600" b="1" dirty="0">
                  <a:solidFill>
                    <a:srgbClr val="000000"/>
                  </a:solidFill>
                  <a:cs typeface="Arial" pitchFamily="34" charset="0"/>
                </a:rPr>
                <a:t> </a:t>
              </a:r>
              <a:r>
                <a:rPr lang="it-IT" sz="1600" dirty="0"/>
                <a:t>Materiali di nuova generazione per il restauro dei Beni Culturali: nuovo approccio alla fruizione.</a:t>
              </a:r>
              <a:r>
                <a:rPr lang="it-IT" sz="1600" i="1" spc="-20" dirty="0">
                  <a:latin typeface="Times New Roman" panose="02020603050405020304" pitchFamily="18" charset="0"/>
                  <a:ea typeface="Calibri" panose="020F0502020204030204" pitchFamily="34" charset="0"/>
                  <a:cs typeface="Vrinda" panose="020B0502040204020203" pitchFamily="34" charset="0"/>
                </a:rPr>
                <a:t> CUP E66C18000380005.</a:t>
              </a:r>
              <a:endParaRPr lang="it-IT" sz="1600" dirty="0">
                <a:latin typeface="Calibri" panose="020F0502020204030204" pitchFamily="34" charset="0"/>
                <a:ea typeface="Calibri" panose="020F0502020204030204" pitchFamily="34" charset="0"/>
                <a:cs typeface="Vrinda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8112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454313-12E0-4018-8A92-A5A5D90E160A}"/>
              </a:ext>
            </a:extLst>
          </p:cNvPr>
          <p:cNvSpPr txBox="1">
            <a:spLocks/>
          </p:cNvSpPr>
          <p:nvPr/>
        </p:nvSpPr>
        <p:spPr>
          <a:xfrm>
            <a:off x="2822825" y="362265"/>
            <a:ext cx="7958331" cy="1077229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/>
              <a:t>Materials</a:t>
            </a:r>
            <a:endParaRPr lang="it-IT" dirty="0"/>
          </a:p>
        </p:txBody>
      </p:sp>
      <p:pic>
        <p:nvPicPr>
          <p:cNvPr id="3" name="Segnaposto contenuto 3">
            <a:extLst>
              <a:ext uri="{FF2B5EF4-FFF2-40B4-BE49-F238E27FC236}">
                <a16:creationId xmlns:a16="http://schemas.microsoft.com/office/drawing/2014/main" id="{09EEC948-F99B-42A9-8468-1E1C50D87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5898" y="1481486"/>
            <a:ext cx="2066723" cy="1542422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217DF4EF-031A-44AA-A516-E0AFAB2F7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6217" y="3023908"/>
            <a:ext cx="2136897" cy="154242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56B56828-CF6E-4DE7-B701-FE4597DB06EE}"/>
              </a:ext>
            </a:extLst>
          </p:cNvPr>
          <p:cNvSpPr txBox="1"/>
          <p:nvPr/>
        </p:nvSpPr>
        <p:spPr>
          <a:xfrm>
            <a:off x="922382" y="1019755"/>
            <a:ext cx="514711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Binders</a:t>
            </a:r>
            <a:r>
              <a:rPr lang="it-IT" sz="2000" dirty="0"/>
              <a:t> </a:t>
            </a:r>
            <a:r>
              <a:rPr lang="it-IT" dirty="0"/>
              <a:t>(</a:t>
            </a:r>
            <a:r>
              <a:rPr lang="it-IT" i="1" dirty="0"/>
              <a:t>from </a:t>
            </a:r>
            <a:r>
              <a:rPr lang="it-IT" b="1" i="1" dirty="0"/>
              <a:t>Barone et al. 2020</a:t>
            </a:r>
            <a:r>
              <a:rPr lang="it-IT" i="1" dirty="0"/>
              <a:t>):</a:t>
            </a:r>
            <a:endParaRPr lang="it-IT" sz="2000" i="1" dirty="0"/>
          </a:p>
          <a:p>
            <a:pPr algn="ctr"/>
            <a:endParaRPr lang="it-IT" sz="2000" dirty="0"/>
          </a:p>
          <a:p>
            <a:pPr algn="ctr">
              <a:buFont typeface="Wingdings" pitchFamily="2" charset="2"/>
              <a:buChar char="Ø"/>
            </a:pPr>
            <a:r>
              <a:rPr lang="it-IT" sz="2000" b="1" dirty="0" err="1"/>
              <a:t>Volcanic</a:t>
            </a:r>
            <a:r>
              <a:rPr lang="it-IT" sz="2000" b="1" dirty="0"/>
              <a:t> </a:t>
            </a:r>
            <a:r>
              <a:rPr lang="it-IT" sz="2000" b="1" dirty="0" err="1"/>
              <a:t>ash</a:t>
            </a:r>
            <a:r>
              <a:rPr lang="it-IT" sz="2000" b="1" dirty="0"/>
              <a:t> </a:t>
            </a:r>
            <a:r>
              <a:rPr lang="it-IT" i="1" dirty="0"/>
              <a:t>from Mount Etna</a:t>
            </a:r>
            <a:endParaRPr lang="it-IT" sz="2000" i="1" dirty="0"/>
          </a:p>
          <a:p>
            <a:pPr algn="ctr">
              <a:buFont typeface="Wingdings" pitchFamily="2" charset="2"/>
              <a:buChar char="Ø"/>
            </a:pPr>
            <a:endParaRPr lang="it-IT" sz="2000" dirty="0"/>
          </a:p>
          <a:p>
            <a:pPr algn="ctr">
              <a:buFont typeface="Wingdings" pitchFamily="2" charset="2"/>
              <a:buChar char="Ø"/>
            </a:pPr>
            <a:r>
              <a:rPr lang="it-IT" sz="2000" b="1" dirty="0" err="1"/>
              <a:t>Metakaolin</a:t>
            </a:r>
            <a:endParaRPr lang="it-IT" sz="2000" b="1" dirty="0"/>
          </a:p>
          <a:p>
            <a:pPr algn="ctr">
              <a:buFont typeface="Wingdings" pitchFamily="2" charset="2"/>
              <a:buChar char="Ø"/>
            </a:pPr>
            <a:endParaRPr lang="it-IT" sz="2000" dirty="0"/>
          </a:p>
          <a:p>
            <a:pPr algn="ctr">
              <a:buFont typeface="Wingdings" pitchFamily="2" charset="2"/>
              <a:buChar char="Ø"/>
            </a:pPr>
            <a:r>
              <a:rPr lang="it-IT" sz="2000" b="1" dirty="0" err="1"/>
              <a:t>Activating</a:t>
            </a:r>
            <a:r>
              <a:rPr lang="it-IT" sz="2000" b="1" dirty="0"/>
              <a:t> </a:t>
            </a:r>
            <a:r>
              <a:rPr lang="it-IT" sz="2000" b="1" dirty="0" err="1"/>
              <a:t>solution</a:t>
            </a:r>
            <a:r>
              <a:rPr lang="it-IT" sz="2000" b="1" dirty="0"/>
              <a:t> </a:t>
            </a:r>
            <a:r>
              <a:rPr lang="it-IT" i="1" dirty="0"/>
              <a:t>(</a:t>
            </a:r>
            <a:r>
              <a:rPr lang="it-IT" i="1" dirty="0" err="1"/>
              <a:t>sodium</a:t>
            </a:r>
            <a:r>
              <a:rPr lang="it-IT" i="1" dirty="0"/>
              <a:t> </a:t>
            </a:r>
            <a:r>
              <a:rPr lang="it-IT" i="1" dirty="0" err="1"/>
              <a:t>silicate</a:t>
            </a:r>
            <a:r>
              <a:rPr lang="it-IT" i="1" dirty="0"/>
              <a:t> and </a:t>
            </a:r>
            <a:r>
              <a:rPr lang="it-IT" i="1" dirty="0" err="1"/>
              <a:t>sodium</a:t>
            </a:r>
            <a:r>
              <a:rPr lang="it-IT" i="1" dirty="0"/>
              <a:t> </a:t>
            </a:r>
            <a:r>
              <a:rPr lang="it-IT" i="1" dirty="0" err="1"/>
              <a:t>hydroxide</a:t>
            </a:r>
            <a:r>
              <a:rPr lang="it-IT" i="1" dirty="0"/>
              <a:t>)</a:t>
            </a:r>
          </a:p>
          <a:p>
            <a:pPr algn="ctr">
              <a:buFont typeface="Wingdings" pitchFamily="2" charset="2"/>
              <a:buChar char="Ø"/>
            </a:pPr>
            <a:endParaRPr lang="it-IT" sz="2000" dirty="0"/>
          </a:p>
          <a:p>
            <a:pPr algn="ctr">
              <a:buFont typeface="Wingdings" pitchFamily="2" charset="2"/>
              <a:buChar char="Ø"/>
            </a:pPr>
            <a:endParaRPr lang="it-IT" sz="2000" dirty="0"/>
          </a:p>
          <a:p>
            <a:pPr algn="ctr"/>
            <a:r>
              <a:rPr lang="it-IT" sz="2000" b="1" dirty="0" err="1"/>
              <a:t>Fiber</a:t>
            </a:r>
            <a:r>
              <a:rPr lang="it-IT" sz="2000" b="1" dirty="0"/>
              <a:t> </a:t>
            </a:r>
            <a:r>
              <a:rPr lang="it-IT" sz="2000" b="1" dirty="0" err="1"/>
              <a:t>reinforced</a:t>
            </a:r>
            <a:r>
              <a:rPr lang="it-IT" sz="2000" b="1" dirty="0"/>
              <a:t> </a:t>
            </a:r>
            <a:r>
              <a:rPr lang="it-IT" sz="2000" b="1" dirty="0" err="1"/>
              <a:t>geopolymer</a:t>
            </a:r>
            <a:r>
              <a:rPr lang="it-IT" sz="2000" dirty="0"/>
              <a:t>:</a:t>
            </a:r>
          </a:p>
          <a:p>
            <a:pPr algn="ctr">
              <a:buFont typeface="Wingdings" pitchFamily="2" charset="2"/>
              <a:buChar char="Ø"/>
            </a:pPr>
            <a:endParaRPr lang="it-IT" sz="2000" dirty="0"/>
          </a:p>
          <a:p>
            <a:pPr algn="ctr">
              <a:buFont typeface="Wingdings" pitchFamily="2" charset="2"/>
              <a:buChar char="Ø"/>
            </a:pPr>
            <a:r>
              <a:rPr lang="it-IT" sz="2000" b="1" dirty="0"/>
              <a:t>Binders</a:t>
            </a:r>
          </a:p>
          <a:p>
            <a:pPr algn="ctr">
              <a:buFont typeface="Wingdings" pitchFamily="2" charset="2"/>
              <a:buChar char="Ø"/>
            </a:pPr>
            <a:endParaRPr lang="it-IT" sz="2000" b="1" dirty="0"/>
          </a:p>
          <a:p>
            <a:pPr algn="ctr">
              <a:buFont typeface="Wingdings" pitchFamily="2" charset="2"/>
              <a:buChar char="Ø"/>
            </a:pPr>
            <a:r>
              <a:rPr lang="it-IT" sz="2000" b="1" dirty="0"/>
              <a:t>Organic </a:t>
            </a:r>
            <a:r>
              <a:rPr lang="it-IT" sz="2000" b="1" dirty="0" err="1"/>
              <a:t>fibers</a:t>
            </a:r>
            <a:endParaRPr lang="it-IT" sz="2000" b="1" dirty="0"/>
          </a:p>
        </p:txBody>
      </p:sp>
      <p:pic>
        <p:nvPicPr>
          <p:cNvPr id="6" name="Immagine 5" descr="Immagine che contiene fieno, posando, mucchio, sabbioso&#10;&#10;Descrizione generata automaticamente">
            <a:extLst>
              <a:ext uri="{FF2B5EF4-FFF2-40B4-BE49-F238E27FC236}">
                <a16:creationId xmlns:a16="http://schemas.microsoft.com/office/drawing/2014/main" id="{6EA937FB-B69B-4B2A-A2BF-325850A464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315698" y="4659010"/>
            <a:ext cx="2314661" cy="154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679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028FBE5-2515-4CF7-9061-EDC988E0A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C2A92B-92F5-430A-A370-FD864418A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51BBAC-D417-4C14-AAFE-8AAA55B26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BE5AD7-4CDA-4167-83AD-34003BB38D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D580359-F271-4995-847D-4B9BBE8DE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FE338A2-FC59-4CD5-84F6-6D7B39CC5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6C777DD-F3CA-4680-A7B5-F41C78351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1286" y="714239"/>
            <a:ext cx="4838672" cy="1077229"/>
          </a:xfrm>
        </p:spPr>
        <p:txBody>
          <a:bodyPr>
            <a:normAutofit/>
          </a:bodyPr>
          <a:lstStyle/>
          <a:p>
            <a:pPr algn="l"/>
            <a:r>
              <a:rPr lang="it-IT" dirty="0" err="1"/>
              <a:t>Preparation</a:t>
            </a:r>
            <a:r>
              <a:rPr lang="it-IT" dirty="0"/>
              <a:t> of the </a:t>
            </a:r>
            <a:r>
              <a:rPr lang="it-IT" dirty="0" err="1"/>
              <a:t>fibers</a:t>
            </a:r>
            <a:endParaRPr lang="it-IT" dirty="0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5BEB3E5-92D8-42E5-B51A-E8032FB3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455" y="1477734"/>
            <a:ext cx="3545059" cy="3997828"/>
          </a:xfrm>
        </p:spPr>
        <p:txBody>
          <a:bodyPr>
            <a:normAutofit/>
          </a:bodyPr>
          <a:lstStyle/>
          <a:p>
            <a:r>
              <a:rPr lang="it-IT" dirty="0" err="1"/>
              <a:t>Selection</a:t>
            </a:r>
            <a:r>
              <a:rPr lang="it-IT" dirty="0"/>
              <a:t> of </a:t>
            </a:r>
            <a:r>
              <a:rPr lang="it-IT" dirty="0" err="1"/>
              <a:t>prickly</a:t>
            </a:r>
            <a:r>
              <a:rPr lang="it-IT" dirty="0"/>
              <a:t> </a:t>
            </a:r>
            <a:r>
              <a:rPr lang="it-IT" dirty="0" err="1"/>
              <a:t>pear</a:t>
            </a:r>
            <a:r>
              <a:rPr lang="it-IT" dirty="0"/>
              <a:t> </a:t>
            </a:r>
            <a:r>
              <a:rPr lang="it-IT" dirty="0" err="1"/>
              <a:t>fibers</a:t>
            </a:r>
            <a:r>
              <a:rPr lang="it-IT" dirty="0"/>
              <a:t>. </a:t>
            </a:r>
            <a:r>
              <a:rPr lang="it-IT" dirty="0" err="1"/>
              <a:t>According</a:t>
            </a:r>
            <a:r>
              <a:rPr lang="it-IT" dirty="0"/>
              <a:t> to literature 1wt.% </a:t>
            </a:r>
            <a:r>
              <a:rPr lang="it-IT" dirty="0" err="1"/>
              <a:t>fibers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cut in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lengths</a:t>
            </a:r>
            <a:r>
              <a:rPr lang="it-IT" dirty="0"/>
              <a:t> and </a:t>
            </a:r>
            <a:r>
              <a:rPr lang="it-IT" dirty="0" err="1"/>
              <a:t>then</a:t>
            </a:r>
            <a:r>
              <a:rPr lang="it-IT" dirty="0"/>
              <a:t> </a:t>
            </a:r>
            <a:r>
              <a:rPr lang="it-IT" dirty="0" err="1"/>
              <a:t>dispersed</a:t>
            </a:r>
            <a:r>
              <a:rPr lang="it-IT" dirty="0"/>
              <a:t> </a:t>
            </a:r>
            <a:r>
              <a:rPr lang="it-IT" dirty="0" err="1"/>
              <a:t>into</a:t>
            </a:r>
            <a:r>
              <a:rPr lang="it-IT" dirty="0"/>
              <a:t> the </a:t>
            </a:r>
            <a:r>
              <a:rPr lang="it-IT" dirty="0" err="1"/>
              <a:t>matrix</a:t>
            </a:r>
            <a:r>
              <a:rPr lang="it-IT" dirty="0"/>
              <a:t>.</a:t>
            </a:r>
          </a:p>
          <a:p>
            <a:endParaRPr lang="it-IT" sz="1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8F57220-9A7B-4037-B5C5-8BE03B333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 descr="Immagine che contiene fieno, posando, mucchio, sabbioso&#10;&#10;Descrizione generata automaticamente">
            <a:extLst>
              <a:ext uri="{FF2B5EF4-FFF2-40B4-BE49-F238E27FC236}">
                <a16:creationId xmlns:a16="http://schemas.microsoft.com/office/drawing/2014/main" id="{FF171F62-763B-4972-999A-C946149BEA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1516362" y="512682"/>
            <a:ext cx="4366323" cy="2910881"/>
          </a:xfrm>
          <a:prstGeom prst="rect">
            <a:avLst/>
          </a:prstGeom>
        </p:spPr>
      </p:pic>
      <p:pic>
        <p:nvPicPr>
          <p:cNvPr id="8" name="Immagine 7" descr="Immagine che contiene testo, interni, metà, mangiato&#10;&#10;Descrizione generata automaticamente">
            <a:extLst>
              <a:ext uri="{FF2B5EF4-FFF2-40B4-BE49-F238E27FC236}">
                <a16:creationId xmlns:a16="http://schemas.microsoft.com/office/drawing/2014/main" id="{C4BF1CAD-4F58-4F14-85AE-2D77FBC16AA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638" t="26097" r="11058"/>
          <a:stretch/>
        </p:blipFill>
        <p:spPr>
          <a:xfrm rot="16200000">
            <a:off x="2120657" y="3441731"/>
            <a:ext cx="3157731" cy="322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671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028FBE5-2515-4CF7-9061-EDC988E0A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C2A92B-92F5-430A-A370-FD864418A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51BBAC-D417-4C14-AAFE-8AAA55B26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BE5AD7-4CDA-4167-83AD-34003BB38D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D580359-F271-4995-847D-4B9BBE8DE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FE338A2-FC59-4CD5-84F6-6D7B39CC5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6C777DD-F3CA-4680-A7B5-F41C78351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9704" y="808056"/>
            <a:ext cx="3013024" cy="1077229"/>
          </a:xfrm>
        </p:spPr>
        <p:txBody>
          <a:bodyPr>
            <a:normAutofit/>
          </a:bodyPr>
          <a:lstStyle/>
          <a:p>
            <a:pPr algn="l"/>
            <a:r>
              <a:rPr lang="it-IT" dirty="0" err="1"/>
              <a:t>Synthesis</a:t>
            </a:r>
            <a:endParaRPr lang="it-IT" dirty="0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5BEB3E5-92D8-42E5-B51A-E8032FB3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9705" y="1427368"/>
            <a:ext cx="3953021" cy="3997828"/>
          </a:xfrm>
        </p:spPr>
        <p:txBody>
          <a:bodyPr>
            <a:normAutofit/>
          </a:bodyPr>
          <a:lstStyle/>
          <a:p>
            <a:r>
              <a:rPr lang="it-IT" dirty="0"/>
              <a:t>Mixing of </a:t>
            </a:r>
            <a:r>
              <a:rPr lang="it-IT" dirty="0" err="1"/>
              <a:t>precursors</a:t>
            </a:r>
            <a:r>
              <a:rPr lang="it-IT" dirty="0"/>
              <a:t> and </a:t>
            </a:r>
            <a:r>
              <a:rPr lang="it-IT" dirty="0" err="1"/>
              <a:t>solution</a:t>
            </a:r>
            <a:endParaRPr lang="it-IT" dirty="0"/>
          </a:p>
          <a:p>
            <a:r>
              <a:rPr lang="it-IT" dirty="0" err="1"/>
              <a:t>Addition</a:t>
            </a:r>
            <a:r>
              <a:rPr lang="it-IT" dirty="0"/>
              <a:t> of the organic </a:t>
            </a:r>
            <a:r>
              <a:rPr lang="it-IT" dirty="0" err="1"/>
              <a:t>fibers</a:t>
            </a:r>
            <a:r>
              <a:rPr lang="it-IT" dirty="0"/>
              <a:t> to the paste after </a:t>
            </a:r>
            <a:r>
              <a:rPr lang="it-IT" dirty="0" err="1"/>
              <a:t>reducing</a:t>
            </a:r>
            <a:r>
              <a:rPr lang="it-IT" dirty="0"/>
              <a:t> the mixing </a:t>
            </a:r>
            <a:r>
              <a:rPr lang="it-IT" dirty="0" err="1"/>
              <a:t>velocity</a:t>
            </a:r>
            <a:r>
              <a:rPr lang="it-IT" dirty="0"/>
              <a:t> </a:t>
            </a:r>
          </a:p>
          <a:p>
            <a:endParaRPr lang="it-IT" sz="1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8F57220-9A7B-4037-B5C5-8BE03B333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 descr="Immagine che contiene interni, cibo, padella&#10;&#10;Descrizione generata automaticamente">
            <a:extLst>
              <a:ext uri="{FF2B5EF4-FFF2-40B4-BE49-F238E27FC236}">
                <a16:creationId xmlns:a16="http://schemas.microsoft.com/office/drawing/2014/main" id="{8ABEEB40-718A-4F8F-BD24-741ACB8EB4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3656" y="1055913"/>
            <a:ext cx="4994031" cy="499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868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028FBE5-2515-4CF7-9061-EDC988E0A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C2A92B-92F5-430A-A370-FD864418A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51BBAC-D417-4C14-AAFE-8AAA55B26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BE5AD7-4CDA-4167-83AD-34003BB38D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D580359-F271-4995-847D-4B9BBE8DE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FE338A2-FC59-4CD5-84F6-6D7B39CC5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6C777DD-F3CA-4680-A7B5-F41C78351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9704" y="808056"/>
            <a:ext cx="3013024" cy="1077229"/>
          </a:xfrm>
        </p:spPr>
        <p:txBody>
          <a:bodyPr>
            <a:normAutofit/>
          </a:bodyPr>
          <a:lstStyle/>
          <a:p>
            <a:pPr algn="l"/>
            <a:r>
              <a:rPr lang="it-IT" dirty="0" err="1"/>
              <a:t>Curing</a:t>
            </a:r>
            <a:r>
              <a:rPr lang="it-IT" dirty="0"/>
              <a:t> stage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5BEB3E5-92D8-42E5-B51A-E8032FB3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8702" y="1548533"/>
            <a:ext cx="4235027" cy="3997828"/>
          </a:xfrm>
        </p:spPr>
        <p:txBody>
          <a:bodyPr>
            <a:normAutofit/>
          </a:bodyPr>
          <a:lstStyle/>
          <a:p>
            <a:r>
              <a:rPr lang="it-IT" dirty="0" err="1"/>
              <a:t>Pouring</a:t>
            </a:r>
            <a:r>
              <a:rPr lang="it-IT" dirty="0"/>
              <a:t> of the geopolymeric paste </a:t>
            </a:r>
            <a:r>
              <a:rPr lang="it-IT" dirty="0" err="1"/>
              <a:t>into</a:t>
            </a:r>
            <a:r>
              <a:rPr lang="it-IT" dirty="0"/>
              <a:t> </a:t>
            </a:r>
            <a:r>
              <a:rPr lang="it-IT" dirty="0" err="1"/>
              <a:t>moldes</a:t>
            </a:r>
            <a:r>
              <a:rPr lang="it-IT" dirty="0"/>
              <a:t> </a:t>
            </a:r>
          </a:p>
          <a:p>
            <a:r>
              <a:rPr lang="it-IT" dirty="0" err="1"/>
              <a:t>Curing</a:t>
            </a:r>
            <a:r>
              <a:rPr lang="it-IT" dirty="0"/>
              <a:t> for 28 days </a:t>
            </a:r>
            <a:r>
              <a:rPr lang="it-IT" dirty="0" err="1"/>
              <a:t>at</a:t>
            </a:r>
            <a:r>
              <a:rPr lang="it-IT" dirty="0"/>
              <a:t> room temperature</a:t>
            </a:r>
          </a:p>
          <a:p>
            <a:endParaRPr lang="it-IT" sz="1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8F57220-9A7B-4037-B5C5-8BE03B333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magine 7" descr="Immagine che contiene dilegno&#10;&#10;Descrizione generata automaticamente">
            <a:extLst>
              <a:ext uri="{FF2B5EF4-FFF2-40B4-BE49-F238E27FC236}">
                <a16:creationId xmlns:a16="http://schemas.microsoft.com/office/drawing/2014/main" id="{E1B591BE-7011-4AF1-8B14-8EC76993EAA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016" t="13585" b="10312"/>
          <a:stretch/>
        </p:blipFill>
        <p:spPr>
          <a:xfrm>
            <a:off x="1687133" y="1970276"/>
            <a:ext cx="4794939" cy="291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248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028FBE5-2515-4CF7-9061-EDC988E0A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C2A92B-92F5-430A-A370-FD864418A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51BBAC-D417-4C14-AAFE-8AAA55B26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BE5AD7-4CDA-4167-83AD-34003BB38D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D580359-F271-4995-847D-4B9BBE8DE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FE338A2-FC59-4CD5-84F6-6D7B39CC5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6C777DD-F3CA-4680-A7B5-F41C78351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0957" y="344231"/>
            <a:ext cx="5406887" cy="1077229"/>
          </a:xfrm>
        </p:spPr>
        <p:txBody>
          <a:bodyPr>
            <a:normAutofit/>
          </a:bodyPr>
          <a:lstStyle/>
          <a:p>
            <a:pPr algn="l"/>
            <a:r>
              <a:rPr lang="it-IT" dirty="0"/>
              <a:t>Samples after </a:t>
            </a:r>
            <a:r>
              <a:rPr lang="it-IT" dirty="0" err="1"/>
              <a:t>curing</a:t>
            </a:r>
            <a:r>
              <a:rPr lang="it-IT" dirty="0"/>
              <a:t> stage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5BEB3E5-92D8-42E5-B51A-E8032FB3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933" y="1420836"/>
            <a:ext cx="4626076" cy="3997828"/>
          </a:xfrm>
        </p:spPr>
        <p:txBody>
          <a:bodyPr>
            <a:normAutofit/>
          </a:bodyPr>
          <a:lstStyle/>
          <a:p>
            <a:r>
              <a:rPr lang="it-IT" dirty="0"/>
              <a:t>Samples with short and </a:t>
            </a:r>
            <a:r>
              <a:rPr lang="it-IT" dirty="0" err="1"/>
              <a:t>thick</a:t>
            </a:r>
            <a:r>
              <a:rPr lang="it-IT" dirty="0"/>
              <a:t> </a:t>
            </a:r>
            <a:r>
              <a:rPr lang="it-IT" dirty="0" err="1"/>
              <a:t>fibers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named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G1- G2- G3.</a:t>
            </a:r>
          </a:p>
          <a:p>
            <a:endParaRPr lang="it-IT" sz="1800" dirty="0"/>
          </a:p>
          <a:p>
            <a:endParaRPr lang="it-IT" sz="1800" dirty="0"/>
          </a:p>
          <a:p>
            <a:endParaRPr lang="it-IT" sz="1800" dirty="0"/>
          </a:p>
          <a:p>
            <a:pPr marL="0" indent="0">
              <a:buNone/>
            </a:pPr>
            <a:endParaRPr lang="it-IT" sz="1800" dirty="0"/>
          </a:p>
          <a:p>
            <a:r>
              <a:rPr lang="it-IT" dirty="0"/>
              <a:t>Samples with long and </a:t>
            </a:r>
            <a:r>
              <a:rPr lang="it-IT" dirty="0" err="1"/>
              <a:t>thin</a:t>
            </a:r>
            <a:r>
              <a:rPr lang="it-IT" dirty="0"/>
              <a:t> </a:t>
            </a:r>
            <a:r>
              <a:rPr lang="it-IT" dirty="0" err="1"/>
              <a:t>fibers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named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F1- F2- F3.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8F57220-9A7B-4037-B5C5-8BE03B333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A08CF3C5-B4F6-4AA0-ABBD-31F900EC2B1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510" t="41640" r="11472" b="34769"/>
          <a:stretch/>
        </p:blipFill>
        <p:spPr>
          <a:xfrm>
            <a:off x="1664168" y="781001"/>
            <a:ext cx="3923706" cy="2638749"/>
          </a:xfrm>
          <a:prstGeom prst="rect">
            <a:avLst/>
          </a:prstGeom>
        </p:spPr>
      </p:pic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2E5AFDFA-B9F9-41C8-97CC-D4D5D54DCA8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84" t="39273" r="16363" b="36821"/>
          <a:stretch/>
        </p:blipFill>
        <p:spPr>
          <a:xfrm>
            <a:off x="1654594" y="3729794"/>
            <a:ext cx="3913656" cy="249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94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9118B2F-58E4-4B9C-97B1-0671FF128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7708" y="1235507"/>
            <a:ext cx="10040615" cy="4648229"/>
          </a:xfrm>
        </p:spPr>
        <p:txBody>
          <a:bodyPr/>
          <a:lstStyle/>
          <a:p>
            <a:pPr>
              <a:buNone/>
            </a:pPr>
            <a:r>
              <a:rPr lang="it-IT" sz="2400" dirty="0"/>
              <a:t>The samples </a:t>
            </a:r>
            <a:r>
              <a:rPr lang="it-IT" sz="2400" dirty="0" err="1"/>
              <a:t>were</a:t>
            </a:r>
            <a:r>
              <a:rPr lang="it-IT" sz="2400" dirty="0"/>
              <a:t> </a:t>
            </a:r>
            <a:r>
              <a:rPr lang="it-IT" sz="2400" dirty="0" err="1"/>
              <a:t>analysed</a:t>
            </a:r>
            <a:r>
              <a:rPr lang="it-IT" sz="2400" dirty="0"/>
              <a:t> testing:</a:t>
            </a:r>
          </a:p>
          <a:p>
            <a:pPr>
              <a:buNone/>
            </a:pPr>
            <a:endParaRPr lang="it-IT" sz="2400" dirty="0"/>
          </a:p>
          <a:p>
            <a:r>
              <a:rPr lang="it-IT" sz="2400" dirty="0" err="1"/>
              <a:t>Flexural</a:t>
            </a:r>
            <a:r>
              <a:rPr lang="it-IT" sz="2400" dirty="0"/>
              <a:t> </a:t>
            </a:r>
            <a:r>
              <a:rPr lang="it-IT" sz="2400" dirty="0" err="1"/>
              <a:t>strength</a:t>
            </a:r>
            <a:r>
              <a:rPr lang="it-IT" sz="2400" dirty="0"/>
              <a:t>;</a:t>
            </a:r>
          </a:p>
          <a:p>
            <a:r>
              <a:rPr lang="it-IT" sz="2400" dirty="0" err="1"/>
              <a:t>Morphological</a:t>
            </a:r>
            <a:r>
              <a:rPr lang="it-IT" sz="2400" dirty="0"/>
              <a:t> features of the </a:t>
            </a:r>
            <a:r>
              <a:rPr lang="it-IT" sz="2400" dirty="0" err="1"/>
              <a:t>matrix</a:t>
            </a:r>
            <a:r>
              <a:rPr lang="it-IT" sz="2400" dirty="0"/>
              <a:t> (SEM- EDS).</a:t>
            </a:r>
          </a:p>
          <a:p>
            <a:pPr>
              <a:buNone/>
            </a:pPr>
            <a:endParaRPr lang="it-IT" sz="2400" dirty="0"/>
          </a:p>
          <a:p>
            <a:endParaRPr lang="it-IT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AAC936E2-6B34-4D80-898E-A4B8CF9A0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0360" y="696892"/>
            <a:ext cx="5815309" cy="1077229"/>
          </a:xfrm>
        </p:spPr>
        <p:txBody>
          <a:bodyPr>
            <a:normAutofit/>
          </a:bodyPr>
          <a:lstStyle/>
          <a:p>
            <a:pPr algn="l"/>
            <a:r>
              <a:rPr lang="it-IT" dirty="0"/>
              <a:t>Preliminary testing </a:t>
            </a:r>
            <a:r>
              <a:rPr lang="it-IT" dirty="0" err="1"/>
              <a:t>methods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626837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TM16401375[[fn=Madison]]</Template>
  <TotalTime>915</TotalTime>
  <Words>799</Words>
  <Application>Microsoft Office PowerPoint</Application>
  <PresentationFormat>Widescreen</PresentationFormat>
  <Paragraphs>154</Paragraphs>
  <Slides>21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8" baseType="lpstr">
      <vt:lpstr>Arial</vt:lpstr>
      <vt:lpstr>Calibri</vt:lpstr>
      <vt:lpstr>MS Shell Dlg 2</vt:lpstr>
      <vt:lpstr>Times New Roman</vt:lpstr>
      <vt:lpstr>Wingdings</vt:lpstr>
      <vt:lpstr>Wingdings 3</vt:lpstr>
      <vt:lpstr>Madison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Preparation of the fibers</vt:lpstr>
      <vt:lpstr>Synthesis</vt:lpstr>
      <vt:lpstr>Curing stage</vt:lpstr>
      <vt:lpstr>Samples after curing stage</vt:lpstr>
      <vt:lpstr>Preliminary testing methods</vt:lpstr>
      <vt:lpstr>Testing methods</vt:lpstr>
      <vt:lpstr>Testing methods</vt:lpstr>
      <vt:lpstr>Results</vt:lpstr>
      <vt:lpstr>Results</vt:lpstr>
      <vt:lpstr>Results and comparison with literature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Conclusion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Fiber reinforced Geopolymers</dc:title>
  <dc:creator>SABRINA ELETTRA ZAFARANA</dc:creator>
  <cp:lastModifiedBy>SABRINA ELETTRA ZAFARANA</cp:lastModifiedBy>
  <cp:revision>126</cp:revision>
  <dcterms:created xsi:type="dcterms:W3CDTF">2022-01-26T10:40:22Z</dcterms:created>
  <dcterms:modified xsi:type="dcterms:W3CDTF">2022-02-23T19:14:54Z</dcterms:modified>
</cp:coreProperties>
</file>